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Helvetica World Bold" charset="1" panose="020B0800040000020004"/>
      <p:regular r:id="rId13"/>
    </p:embeddedFont>
    <p:embeddedFont>
      <p:font typeface="TT Interphases Bold" charset="1" panose="02000803060000020004"/>
      <p:regular r:id="rId14"/>
    </p:embeddedFont>
    <p:embeddedFont>
      <p:font typeface="Disket Mono" charset="1" panose="020B0509050000020004"/>
      <p:regular r:id="rId15"/>
    </p:embeddedFont>
    <p:embeddedFont>
      <p:font typeface="TT Interphases" charset="1" panose="02000503020000020004"/>
      <p:regular r:id="rId16"/>
    </p:embeddedFont>
    <p:embeddedFont>
      <p:font typeface="Disket Mono Bold" charset="1" panose="020B0509050000020004"/>
      <p:regular r:id="rId17"/>
    </p:embeddedFont>
    <p:embeddedFont>
      <p:font typeface="Open Sauce Semi-Bold" charset="1" panose="000007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27.png" Type="http://schemas.openxmlformats.org/officeDocument/2006/relationships/image"/><Relationship Id="rId18" Target="../media/image28.svg" Type="http://schemas.openxmlformats.org/officeDocument/2006/relationships/image"/><Relationship Id="rId19" Target="../media/image2.png" Type="http://schemas.openxmlformats.org/officeDocument/2006/relationships/image"/><Relationship Id="rId2" Target="../media/image1.jpeg" Type="http://schemas.openxmlformats.org/officeDocument/2006/relationships/image"/><Relationship Id="rId20" Target="../media/image3.svg" Type="http://schemas.openxmlformats.org/officeDocument/2006/relationships/image"/><Relationship Id="rId21" Target="../media/image29.png" Type="http://schemas.openxmlformats.org/officeDocument/2006/relationships/image"/><Relationship Id="rId22" Target="../media/image30.sv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1.jpe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3.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200150" y="6560640"/>
            <a:ext cx="7943850" cy="2896896"/>
          </a:xfrm>
          <a:prstGeom prst="rect">
            <a:avLst/>
          </a:prstGeom>
        </p:spPr>
        <p:txBody>
          <a:bodyPr anchor="t" rtlCol="false" tIns="0" lIns="0" bIns="0" rIns="0">
            <a:spAutoFit/>
          </a:bodyPr>
          <a:lstStyle/>
          <a:p>
            <a:pPr algn="l">
              <a:lnSpc>
                <a:spcPts val="9590"/>
              </a:lnSpc>
            </a:pPr>
            <a:r>
              <a:rPr lang="en-US" b="true" sz="11988" spc="-599">
                <a:solidFill>
                  <a:srgbClr val="A373F1"/>
                </a:solidFill>
                <a:latin typeface="Helvetica World Bold"/>
                <a:ea typeface="Helvetica World Bold"/>
                <a:cs typeface="Helvetica World Bold"/>
                <a:sym typeface="Helvetica World Bold"/>
              </a:rPr>
              <a:t>ALEX AI</a:t>
            </a:r>
            <a:r>
              <a:rPr lang="en-US" b="true" sz="11988" spc="-599">
                <a:solidFill>
                  <a:srgbClr val="FFFFFF"/>
                </a:solidFill>
                <a:latin typeface="Helvetica World Bold"/>
                <a:ea typeface="Helvetica World Bold"/>
                <a:cs typeface="Helvetica World Bold"/>
                <a:sym typeface="Helvetica World Bold"/>
              </a:rPr>
              <a:t> TEAM</a:t>
            </a:r>
          </a:p>
        </p:txBody>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44795" y="8695752"/>
            <a:ext cx="269332" cy="269332"/>
          </a:xfrm>
          <a:custGeom>
            <a:avLst/>
            <a:gdLst/>
            <a:ahLst/>
            <a:cxnLst/>
            <a:rect r="r" b="b" t="t" l="l"/>
            <a:pathLst>
              <a:path h="269332" w="269332">
                <a:moveTo>
                  <a:pt x="0" y="0"/>
                </a:moveTo>
                <a:lnTo>
                  <a:pt x="269332" y="0"/>
                </a:lnTo>
                <a:lnTo>
                  <a:pt x="269332" y="269332"/>
                </a:lnTo>
                <a:lnTo>
                  <a:pt x="0" y="269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811907" y="1244076"/>
            <a:ext cx="1256893" cy="986356"/>
            <a:chOff x="0" y="0"/>
            <a:chExt cx="1135558" cy="891137"/>
          </a:xfrm>
        </p:grpSpPr>
        <p:sp>
          <p:nvSpPr>
            <p:cNvPr name="Freeform 7" id="7"/>
            <p:cNvSpPr/>
            <p:nvPr/>
          </p:nvSpPr>
          <p:spPr>
            <a:xfrm flipH="false" flipV="false" rot="0">
              <a:off x="0" y="0"/>
              <a:ext cx="1135558" cy="891137"/>
            </a:xfrm>
            <a:custGeom>
              <a:avLst/>
              <a:gdLst/>
              <a:ahLst/>
              <a:cxnLst/>
              <a:rect r="r" b="b" t="t" l="l"/>
              <a:pathLst>
                <a:path h="891137" w="1135558">
                  <a:moveTo>
                    <a:pt x="80074" y="0"/>
                  </a:moveTo>
                  <a:lnTo>
                    <a:pt x="1055484" y="0"/>
                  </a:lnTo>
                  <a:cubicBezTo>
                    <a:pt x="1076721" y="0"/>
                    <a:pt x="1097088" y="8436"/>
                    <a:pt x="1112105" y="23453"/>
                  </a:cubicBezTo>
                  <a:cubicBezTo>
                    <a:pt x="1127122" y="38470"/>
                    <a:pt x="1135558" y="58837"/>
                    <a:pt x="1135558" y="80074"/>
                  </a:cubicBezTo>
                  <a:lnTo>
                    <a:pt x="1135558" y="811063"/>
                  </a:lnTo>
                  <a:cubicBezTo>
                    <a:pt x="1135558" y="832300"/>
                    <a:pt x="1127122" y="852667"/>
                    <a:pt x="1112105" y="867684"/>
                  </a:cubicBezTo>
                  <a:cubicBezTo>
                    <a:pt x="1097088" y="882701"/>
                    <a:pt x="1076721" y="891137"/>
                    <a:pt x="1055484" y="891137"/>
                  </a:cubicBezTo>
                  <a:lnTo>
                    <a:pt x="80074" y="891137"/>
                  </a:lnTo>
                  <a:cubicBezTo>
                    <a:pt x="58837" y="891137"/>
                    <a:pt x="38470" y="882701"/>
                    <a:pt x="23453" y="867684"/>
                  </a:cubicBezTo>
                  <a:cubicBezTo>
                    <a:pt x="8436" y="852667"/>
                    <a:pt x="0" y="832300"/>
                    <a:pt x="0" y="811063"/>
                  </a:cubicBezTo>
                  <a:lnTo>
                    <a:pt x="0" y="80074"/>
                  </a:lnTo>
                  <a:cubicBezTo>
                    <a:pt x="0" y="58837"/>
                    <a:pt x="8436" y="38470"/>
                    <a:pt x="23453" y="23453"/>
                  </a:cubicBezTo>
                  <a:cubicBezTo>
                    <a:pt x="38470" y="8436"/>
                    <a:pt x="58837" y="0"/>
                    <a:pt x="80074" y="0"/>
                  </a:cubicBezTo>
                  <a:close/>
                </a:path>
              </a:pathLst>
            </a:custGeom>
            <a:solidFill>
              <a:srgbClr val="EDEDED"/>
            </a:solidFill>
            <a:ln cap="sq">
              <a:noFill/>
              <a:prstDash val="solid"/>
              <a:miter/>
            </a:ln>
          </p:spPr>
        </p:sp>
        <p:sp>
          <p:nvSpPr>
            <p:cNvPr name="TextBox 8" id="8"/>
            <p:cNvSpPr txBox="true"/>
            <p:nvPr/>
          </p:nvSpPr>
          <p:spPr>
            <a:xfrm>
              <a:off x="0" y="95250"/>
              <a:ext cx="1135558" cy="795887"/>
            </a:xfrm>
            <a:prstGeom prst="rect">
              <a:avLst/>
            </a:prstGeom>
          </p:spPr>
          <p:txBody>
            <a:bodyPr anchor="ctr" rtlCol="false" tIns="16563" lIns="16563" bIns="16563" rIns="16563"/>
            <a:lstStyle/>
            <a:p>
              <a:pPr algn="ctr" marL="0" indent="0" lvl="0">
                <a:lnSpc>
                  <a:spcPts val="799"/>
                </a:lnSpc>
                <a:spcBef>
                  <a:spcPct val="0"/>
                </a:spcBef>
              </a:pPr>
            </a:p>
          </p:txBody>
        </p:sp>
      </p:grpSp>
      <p:sp>
        <p:nvSpPr>
          <p:cNvPr name="TextBox 9" id="9"/>
          <p:cNvSpPr txBox="true"/>
          <p:nvPr/>
        </p:nvSpPr>
        <p:spPr>
          <a:xfrm rot="0">
            <a:off x="1638825" y="4763200"/>
            <a:ext cx="7467075" cy="1486530"/>
          </a:xfrm>
          <a:prstGeom prst="rect">
            <a:avLst/>
          </a:prstGeom>
        </p:spPr>
        <p:txBody>
          <a:bodyPr anchor="t" rtlCol="false" tIns="0" lIns="0" bIns="0" rIns="0">
            <a:spAutoFit/>
          </a:bodyPr>
          <a:lstStyle/>
          <a:p>
            <a:pPr algn="l">
              <a:lnSpc>
                <a:spcPts val="5829"/>
              </a:lnSpc>
            </a:pPr>
            <a:r>
              <a:rPr lang="en-US" sz="5299" spc="-79" b="true">
                <a:solidFill>
                  <a:srgbClr val="EDEDED"/>
                </a:solidFill>
                <a:latin typeface="TT Interphases Bold"/>
                <a:ea typeface="TT Interphases Bold"/>
                <a:cs typeface="TT Interphases Bold"/>
                <a:sym typeface="TT Interphases Bold"/>
              </a:rPr>
              <a:t>Planetary Recognition and Analysis Model</a:t>
            </a:r>
          </a:p>
        </p:txBody>
      </p:sp>
      <p:sp>
        <p:nvSpPr>
          <p:cNvPr name="TextBox 10" id="10"/>
          <p:cNvSpPr txBox="true"/>
          <p:nvPr/>
        </p:nvSpPr>
        <p:spPr>
          <a:xfrm rot="-5400000">
            <a:off x="370840" y="5388889"/>
            <a:ext cx="1941957" cy="321437"/>
          </a:xfrm>
          <a:prstGeom prst="rect">
            <a:avLst/>
          </a:prstGeom>
        </p:spPr>
        <p:txBody>
          <a:bodyPr anchor="t" rtlCol="false" tIns="0" lIns="0" bIns="0" rIns="0">
            <a:spAutoFit/>
          </a:bodyPr>
          <a:lstStyle/>
          <a:p>
            <a:pPr algn="ctr" marL="0" indent="0" lvl="0">
              <a:lnSpc>
                <a:spcPts val="2391"/>
              </a:lnSpc>
              <a:spcBef>
                <a:spcPct val="0"/>
              </a:spcBef>
            </a:pPr>
            <a:r>
              <a:rPr lang="en-US" b="true" sz="1839" spc="-27">
                <a:solidFill>
                  <a:srgbClr val="A373F1"/>
                </a:solidFill>
                <a:latin typeface="Helvetica World Bold"/>
                <a:ea typeface="Helvetica World Bold"/>
                <a:cs typeface="Helvetica World Bold"/>
                <a:sym typeface="Helvetica World Bold"/>
              </a:rPr>
              <a:t>PRESENTING</a:t>
            </a:r>
          </a:p>
        </p:txBody>
      </p:sp>
      <p:sp>
        <p:nvSpPr>
          <p:cNvPr name="TextBox 11" id="11"/>
          <p:cNvSpPr txBox="true"/>
          <p:nvPr/>
        </p:nvSpPr>
        <p:spPr>
          <a:xfrm rot="0">
            <a:off x="15897362" y="1390650"/>
            <a:ext cx="896893" cy="961624"/>
          </a:xfrm>
          <a:prstGeom prst="rect">
            <a:avLst/>
          </a:prstGeom>
        </p:spPr>
        <p:txBody>
          <a:bodyPr anchor="t" rtlCol="false" tIns="0" lIns="0" bIns="0" rIns="0">
            <a:spAutoFit/>
          </a:bodyPr>
          <a:lstStyle/>
          <a:p>
            <a:pPr algn="l">
              <a:lnSpc>
                <a:spcPts val="6965"/>
              </a:lnSpc>
            </a:pPr>
            <a:r>
              <a:rPr lang="en-US" sz="7739" spc="-773">
                <a:solidFill>
                  <a:srgbClr val="000000"/>
                </a:solidFill>
                <a:latin typeface="Disket Mono"/>
                <a:ea typeface="Disket Mono"/>
                <a:cs typeface="Disket Mono"/>
                <a:sym typeface="Disket Mono"/>
              </a:rPr>
              <a:t>3</a:t>
            </a:r>
          </a:p>
        </p:txBody>
      </p:sp>
      <p:sp>
        <p:nvSpPr>
          <p:cNvPr name="TextBox 12" id="12"/>
          <p:cNvSpPr txBox="true"/>
          <p:nvPr/>
        </p:nvSpPr>
        <p:spPr>
          <a:xfrm rot="-5400000">
            <a:off x="16462364" y="1600060"/>
            <a:ext cx="670388" cy="295375"/>
          </a:xfrm>
          <a:prstGeom prst="rect">
            <a:avLst/>
          </a:prstGeom>
        </p:spPr>
        <p:txBody>
          <a:bodyPr anchor="t" rtlCol="false" tIns="0" lIns="0" bIns="0" rIns="0">
            <a:spAutoFit/>
          </a:bodyPr>
          <a:lstStyle/>
          <a:p>
            <a:pPr algn="ctr" marL="0" indent="0" lvl="0">
              <a:lnSpc>
                <a:spcPts val="1127"/>
              </a:lnSpc>
            </a:pPr>
            <a:r>
              <a:rPr lang="en-US" b="true" sz="1252" spc="-18">
                <a:solidFill>
                  <a:srgbClr val="000000"/>
                </a:solidFill>
                <a:latin typeface="Helvetica World Bold"/>
                <a:ea typeface="Helvetica World Bold"/>
                <a:cs typeface="Helvetica World Bold"/>
                <a:sym typeface="Helvetica World Bold"/>
              </a:rPr>
              <a:t>LESSONCOURSE</a:t>
            </a:r>
          </a:p>
        </p:txBody>
      </p:sp>
      <p:grpSp>
        <p:nvGrpSpPr>
          <p:cNvPr name="Group 13" id="13"/>
          <p:cNvGrpSpPr/>
          <p:nvPr/>
        </p:nvGrpSpPr>
        <p:grpSpPr>
          <a:xfrm rot="0">
            <a:off x="18288000" y="-2312260"/>
            <a:ext cx="5194043" cy="5194043"/>
            <a:chOff x="0" y="0"/>
            <a:chExt cx="6925391" cy="6925391"/>
          </a:xfrm>
        </p:grpSpPr>
        <p:sp>
          <p:nvSpPr>
            <p:cNvPr name="Freeform 14" id="14"/>
            <p:cNvSpPr/>
            <p:nvPr/>
          </p:nvSpPr>
          <p:spPr>
            <a:xfrm flipH="false" flipV="false" rot="0">
              <a:off x="0" y="0"/>
              <a:ext cx="6925391" cy="6925391"/>
            </a:xfrm>
            <a:custGeom>
              <a:avLst/>
              <a:gdLst/>
              <a:ahLst/>
              <a:cxnLst/>
              <a:rect r="r" b="b" t="t" l="l"/>
              <a:pathLst>
                <a:path h="6925391" w="6925391">
                  <a:moveTo>
                    <a:pt x="0" y="0"/>
                  </a:moveTo>
                  <a:lnTo>
                    <a:pt x="6925391" y="0"/>
                  </a:lnTo>
                  <a:lnTo>
                    <a:pt x="6925391" y="6925391"/>
                  </a:lnTo>
                  <a:lnTo>
                    <a:pt x="0" y="6925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709741" y="699378"/>
              <a:ext cx="5505910" cy="5526635"/>
            </a:xfrm>
            <a:custGeom>
              <a:avLst/>
              <a:gdLst/>
              <a:ahLst/>
              <a:cxnLst/>
              <a:rect r="r" b="b" t="t" l="l"/>
              <a:pathLst>
                <a:path h="5526635" w="5505910">
                  <a:moveTo>
                    <a:pt x="0" y="0"/>
                  </a:moveTo>
                  <a:lnTo>
                    <a:pt x="5505910" y="0"/>
                  </a:lnTo>
                  <a:lnTo>
                    <a:pt x="5505910" y="5526635"/>
                  </a:lnTo>
                  <a:lnTo>
                    <a:pt x="0" y="55266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6" id="16"/>
          <p:cNvSpPr/>
          <p:nvPr/>
        </p:nvSpPr>
        <p:spPr>
          <a:xfrm flipH="false" flipV="false" rot="0">
            <a:off x="7059103" y="-1295683"/>
            <a:ext cx="7816269" cy="7816269"/>
          </a:xfrm>
          <a:custGeom>
            <a:avLst/>
            <a:gdLst/>
            <a:ahLst/>
            <a:cxnLst/>
            <a:rect r="r" b="b" t="t" l="l"/>
            <a:pathLst>
              <a:path h="7816269" w="7816269">
                <a:moveTo>
                  <a:pt x="0" y="0"/>
                </a:moveTo>
                <a:lnTo>
                  <a:pt x="7816269" y="0"/>
                </a:lnTo>
                <a:lnTo>
                  <a:pt x="7816269" y="7816269"/>
                </a:lnTo>
                <a:lnTo>
                  <a:pt x="0" y="7816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0034877" y="1333500"/>
            <a:ext cx="2886990" cy="2897857"/>
          </a:xfrm>
          <a:custGeom>
            <a:avLst/>
            <a:gdLst/>
            <a:ahLst/>
            <a:cxnLst/>
            <a:rect r="r" b="b" t="t" l="l"/>
            <a:pathLst>
              <a:path h="2897857" w="2886990">
                <a:moveTo>
                  <a:pt x="0" y="0"/>
                </a:moveTo>
                <a:lnTo>
                  <a:pt x="2886990" y="0"/>
                </a:lnTo>
                <a:lnTo>
                  <a:pt x="2886990" y="2897857"/>
                </a:lnTo>
                <a:lnTo>
                  <a:pt x="0" y="28978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p:nvPr/>
        </p:nvGrpSpPr>
        <p:grpSpPr>
          <a:xfrm rot="-7384490">
            <a:off x="9659836" y="-3507618"/>
            <a:ext cx="10998927" cy="10998927"/>
            <a:chOff x="0" y="0"/>
            <a:chExt cx="14665236" cy="14665236"/>
          </a:xfrm>
        </p:grpSpPr>
        <p:sp>
          <p:nvSpPr>
            <p:cNvPr name="Freeform 19" id="19"/>
            <p:cNvSpPr/>
            <p:nvPr/>
          </p:nvSpPr>
          <p:spPr>
            <a:xfrm flipH="false" flipV="false" rot="0">
              <a:off x="0" y="0"/>
              <a:ext cx="14665236" cy="14665236"/>
            </a:xfrm>
            <a:custGeom>
              <a:avLst/>
              <a:gdLst/>
              <a:ahLst/>
              <a:cxnLst/>
              <a:rect r="r" b="b" t="t" l="l"/>
              <a:pathLst>
                <a:path h="14665236" w="14665236">
                  <a:moveTo>
                    <a:pt x="0" y="0"/>
                  </a:moveTo>
                  <a:lnTo>
                    <a:pt x="14665236" y="0"/>
                  </a:lnTo>
                  <a:lnTo>
                    <a:pt x="14665236" y="14665236"/>
                  </a:lnTo>
                  <a:lnTo>
                    <a:pt x="0" y="146652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38936">
              <a:off x="1788844" y="1753977"/>
              <a:ext cx="11087549" cy="11157282"/>
            </a:xfrm>
            <a:custGeom>
              <a:avLst/>
              <a:gdLst/>
              <a:ahLst/>
              <a:cxnLst/>
              <a:rect r="r" b="b" t="t" l="l"/>
              <a:pathLst>
                <a:path h="11157282" w="11087549">
                  <a:moveTo>
                    <a:pt x="0" y="0"/>
                  </a:moveTo>
                  <a:lnTo>
                    <a:pt x="11087549" y="0"/>
                  </a:lnTo>
                  <a:lnTo>
                    <a:pt x="11087549" y="11157282"/>
                  </a:lnTo>
                  <a:lnTo>
                    <a:pt x="0" y="111572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21" id="21"/>
          <p:cNvGrpSpPr/>
          <p:nvPr/>
        </p:nvGrpSpPr>
        <p:grpSpPr>
          <a:xfrm rot="-1313946">
            <a:off x="16562050" y="5178905"/>
            <a:ext cx="3451900" cy="3451900"/>
            <a:chOff x="0" y="0"/>
            <a:chExt cx="4602533" cy="4602533"/>
          </a:xfrm>
        </p:grpSpPr>
        <p:sp>
          <p:nvSpPr>
            <p:cNvPr name="Freeform 22" id="22"/>
            <p:cNvSpPr/>
            <p:nvPr/>
          </p:nvSpPr>
          <p:spPr>
            <a:xfrm flipH="false" flipV="false" rot="0">
              <a:off x="0" y="0"/>
              <a:ext cx="4602533" cy="4602533"/>
            </a:xfrm>
            <a:custGeom>
              <a:avLst/>
              <a:gdLst/>
              <a:ahLst/>
              <a:cxnLst/>
              <a:rect r="r" b="b" t="t" l="l"/>
              <a:pathLst>
                <a:path h="4602533" w="4602533">
                  <a:moveTo>
                    <a:pt x="0" y="0"/>
                  </a:moveTo>
                  <a:lnTo>
                    <a:pt x="4602533" y="0"/>
                  </a:lnTo>
                  <a:lnTo>
                    <a:pt x="4602533" y="4602533"/>
                  </a:lnTo>
                  <a:lnTo>
                    <a:pt x="0" y="460253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3" id="23"/>
            <p:cNvSpPr/>
            <p:nvPr/>
          </p:nvSpPr>
          <p:spPr>
            <a:xfrm flipH="false" flipV="false" rot="0">
              <a:off x="569493" y="562974"/>
              <a:ext cx="3463548" cy="3476585"/>
            </a:xfrm>
            <a:custGeom>
              <a:avLst/>
              <a:gdLst/>
              <a:ahLst/>
              <a:cxnLst/>
              <a:rect r="r" b="b" t="t" l="l"/>
              <a:pathLst>
                <a:path h="3476585" w="3463548">
                  <a:moveTo>
                    <a:pt x="0" y="0"/>
                  </a:moveTo>
                  <a:lnTo>
                    <a:pt x="3463547" y="0"/>
                  </a:lnTo>
                  <a:lnTo>
                    <a:pt x="3463547" y="3476585"/>
                  </a:lnTo>
                  <a:lnTo>
                    <a:pt x="0" y="347658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Freeform 24" id="24"/>
          <p:cNvSpPr/>
          <p:nvPr/>
        </p:nvSpPr>
        <p:spPr>
          <a:xfrm flipH="false" flipV="false" rot="0">
            <a:off x="7068628" y="925543"/>
            <a:ext cx="433480" cy="433480"/>
          </a:xfrm>
          <a:custGeom>
            <a:avLst/>
            <a:gdLst/>
            <a:ahLst/>
            <a:cxnLst/>
            <a:rect r="r" b="b" t="t" l="l"/>
            <a:pathLst>
              <a:path h="433480" w="433480">
                <a:moveTo>
                  <a:pt x="0" y="0"/>
                </a:moveTo>
                <a:lnTo>
                  <a:pt x="433480" y="0"/>
                </a:lnTo>
                <a:lnTo>
                  <a:pt x="433480" y="433480"/>
                </a:lnTo>
                <a:lnTo>
                  <a:pt x="0" y="4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869518" y="3116263"/>
            <a:ext cx="477174" cy="477174"/>
          </a:xfrm>
          <a:custGeom>
            <a:avLst/>
            <a:gdLst/>
            <a:ahLst/>
            <a:cxnLst/>
            <a:rect r="r" b="b" t="t" l="l"/>
            <a:pathLst>
              <a:path h="477174" w="477174">
                <a:moveTo>
                  <a:pt x="0" y="0"/>
                </a:moveTo>
                <a:lnTo>
                  <a:pt x="477174" y="0"/>
                </a:lnTo>
                <a:lnTo>
                  <a:pt x="477174" y="477174"/>
                </a:lnTo>
                <a:lnTo>
                  <a:pt x="0" y="4771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4983374" y="8482736"/>
            <a:ext cx="2085426" cy="588525"/>
          </a:xfrm>
          <a:custGeom>
            <a:avLst/>
            <a:gdLst/>
            <a:ahLst/>
            <a:cxnLst/>
            <a:rect r="r" b="b" t="t" l="l"/>
            <a:pathLst>
              <a:path h="588525" w="2085426">
                <a:moveTo>
                  <a:pt x="0" y="0"/>
                </a:moveTo>
                <a:lnTo>
                  <a:pt x="2085426" y="0"/>
                </a:lnTo>
                <a:lnTo>
                  <a:pt x="2085426" y="588525"/>
                </a:lnTo>
                <a:lnTo>
                  <a:pt x="0" y="58852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7" id="27"/>
          <p:cNvSpPr/>
          <p:nvPr/>
        </p:nvSpPr>
        <p:spPr>
          <a:xfrm flipH="false" flipV="false" rot="0">
            <a:off x="1028700" y="503718"/>
            <a:ext cx="2108734" cy="2108734"/>
          </a:xfrm>
          <a:custGeom>
            <a:avLst/>
            <a:gdLst/>
            <a:ahLst/>
            <a:cxnLst/>
            <a:rect r="r" b="b" t="t" l="l"/>
            <a:pathLst>
              <a:path h="2108734" w="2108734">
                <a:moveTo>
                  <a:pt x="0" y="0"/>
                </a:moveTo>
                <a:lnTo>
                  <a:pt x="2108734" y="0"/>
                </a:lnTo>
                <a:lnTo>
                  <a:pt x="2108734" y="2108734"/>
                </a:lnTo>
                <a:lnTo>
                  <a:pt x="0" y="2108734"/>
                </a:lnTo>
                <a:lnTo>
                  <a:pt x="0" y="0"/>
                </a:lnTo>
                <a:close/>
              </a:path>
            </a:pathLst>
          </a:custGeom>
          <a:blipFill>
            <a:blip r:embed="rId19"/>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73713" y="6940679"/>
            <a:ext cx="627613" cy="627613"/>
          </a:xfrm>
          <a:custGeom>
            <a:avLst/>
            <a:gdLst/>
            <a:ahLst/>
            <a:cxnLst/>
            <a:rect r="r" b="b" t="t" l="l"/>
            <a:pathLst>
              <a:path h="627613" w="627613">
                <a:moveTo>
                  <a:pt x="0" y="0"/>
                </a:moveTo>
                <a:lnTo>
                  <a:pt x="627614" y="0"/>
                </a:lnTo>
                <a:lnTo>
                  <a:pt x="627614" y="627613"/>
                </a:lnTo>
                <a:lnTo>
                  <a:pt x="0" y="6276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00187" y="2967585"/>
            <a:ext cx="433480" cy="433480"/>
          </a:xfrm>
          <a:custGeom>
            <a:avLst/>
            <a:gdLst/>
            <a:ahLst/>
            <a:cxnLst/>
            <a:rect r="r" b="b" t="t" l="l"/>
            <a:pathLst>
              <a:path h="433480" w="433480">
                <a:moveTo>
                  <a:pt x="0" y="0"/>
                </a:moveTo>
                <a:lnTo>
                  <a:pt x="433480" y="0"/>
                </a:lnTo>
                <a:lnTo>
                  <a:pt x="433480" y="433480"/>
                </a:lnTo>
                <a:lnTo>
                  <a:pt x="0" y="4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342010" y="7198473"/>
            <a:ext cx="350770" cy="350770"/>
          </a:xfrm>
          <a:custGeom>
            <a:avLst/>
            <a:gdLst/>
            <a:ahLst/>
            <a:cxnLst/>
            <a:rect r="r" b="b" t="t" l="l"/>
            <a:pathLst>
              <a:path h="350770" w="350770">
                <a:moveTo>
                  <a:pt x="0" y="0"/>
                </a:moveTo>
                <a:lnTo>
                  <a:pt x="350770" y="0"/>
                </a:lnTo>
                <a:lnTo>
                  <a:pt x="350770" y="350769"/>
                </a:lnTo>
                <a:lnTo>
                  <a:pt x="0" y="350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24821" y="4572000"/>
            <a:ext cx="350770" cy="350770"/>
          </a:xfrm>
          <a:custGeom>
            <a:avLst/>
            <a:gdLst/>
            <a:ahLst/>
            <a:cxnLst/>
            <a:rect r="r" b="b" t="t" l="l"/>
            <a:pathLst>
              <a:path h="350770" w="350770">
                <a:moveTo>
                  <a:pt x="0" y="0"/>
                </a:moveTo>
                <a:lnTo>
                  <a:pt x="350769" y="0"/>
                </a:lnTo>
                <a:lnTo>
                  <a:pt x="350769" y="350770"/>
                </a:lnTo>
                <a:lnTo>
                  <a:pt x="0" y="350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836316" y="-5259159"/>
            <a:ext cx="9831159" cy="9831159"/>
            <a:chOff x="0" y="0"/>
            <a:chExt cx="13108212" cy="13108212"/>
          </a:xfrm>
        </p:grpSpPr>
        <p:sp>
          <p:nvSpPr>
            <p:cNvPr name="Freeform 8" id="8"/>
            <p:cNvSpPr/>
            <p:nvPr/>
          </p:nvSpPr>
          <p:spPr>
            <a:xfrm flipH="false" flipV="false" rot="0">
              <a:off x="0" y="0"/>
              <a:ext cx="13108212" cy="13108212"/>
            </a:xfrm>
            <a:custGeom>
              <a:avLst/>
              <a:gdLst/>
              <a:ahLst/>
              <a:cxnLst/>
              <a:rect r="r" b="b" t="t" l="l"/>
              <a:pathLst>
                <a:path h="13108212" w="13108212">
                  <a:moveTo>
                    <a:pt x="0" y="0"/>
                  </a:moveTo>
                  <a:lnTo>
                    <a:pt x="13108212" y="0"/>
                  </a:lnTo>
                  <a:lnTo>
                    <a:pt x="13108212" y="13108212"/>
                  </a:lnTo>
                  <a:lnTo>
                    <a:pt x="0" y="131082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43380" y="1323766"/>
              <a:ext cx="10421453" cy="10460681"/>
            </a:xfrm>
            <a:custGeom>
              <a:avLst/>
              <a:gdLst/>
              <a:ahLst/>
              <a:cxnLst/>
              <a:rect r="r" b="b" t="t" l="l"/>
              <a:pathLst>
                <a:path h="10460681" w="10421453">
                  <a:moveTo>
                    <a:pt x="0" y="0"/>
                  </a:moveTo>
                  <a:lnTo>
                    <a:pt x="10421453" y="0"/>
                  </a:lnTo>
                  <a:lnTo>
                    <a:pt x="10421453" y="10460681"/>
                  </a:lnTo>
                  <a:lnTo>
                    <a:pt x="0" y="104606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0" id="10"/>
          <p:cNvSpPr/>
          <p:nvPr/>
        </p:nvSpPr>
        <p:spPr>
          <a:xfrm flipH="false" flipV="false" rot="2396936">
            <a:off x="5288455" y="5543948"/>
            <a:ext cx="1389457" cy="2729291"/>
          </a:xfrm>
          <a:custGeom>
            <a:avLst/>
            <a:gdLst/>
            <a:ahLst/>
            <a:cxnLst/>
            <a:rect r="r" b="b" t="t" l="l"/>
            <a:pathLst>
              <a:path h="2729291" w="1389457">
                <a:moveTo>
                  <a:pt x="0" y="0"/>
                </a:moveTo>
                <a:lnTo>
                  <a:pt x="1389457" y="0"/>
                </a:lnTo>
                <a:lnTo>
                  <a:pt x="1389457" y="2729291"/>
                </a:lnTo>
                <a:lnTo>
                  <a:pt x="0" y="27292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219200" y="1057275"/>
            <a:ext cx="10631172" cy="2820853"/>
          </a:xfrm>
          <a:prstGeom prst="rect">
            <a:avLst/>
          </a:prstGeom>
        </p:spPr>
        <p:txBody>
          <a:bodyPr anchor="t" rtlCol="false" tIns="0" lIns="0" bIns="0" rIns="0">
            <a:spAutoFit/>
          </a:bodyPr>
          <a:lstStyle/>
          <a:p>
            <a:pPr algn="l">
              <a:lnSpc>
                <a:spcPts val="9389"/>
              </a:lnSpc>
            </a:pPr>
            <a:r>
              <a:rPr lang="en-US" sz="11046" spc="-552" b="true">
                <a:solidFill>
                  <a:srgbClr val="EDEDED"/>
                </a:solidFill>
                <a:latin typeface="Helvetica World Bold"/>
                <a:ea typeface="Helvetica World Bold"/>
                <a:cs typeface="Helvetica World Bold"/>
                <a:sym typeface="Helvetica World Bold"/>
              </a:rPr>
              <a:t>About </a:t>
            </a:r>
            <a:r>
              <a:rPr lang="en-US" sz="11046" spc="-552" b="true">
                <a:solidFill>
                  <a:srgbClr val="F2F2F2"/>
                </a:solidFill>
                <a:latin typeface="Helvetica World Bold"/>
                <a:ea typeface="Helvetica World Bold"/>
                <a:cs typeface="Helvetica World Bold"/>
                <a:sym typeface="Helvetica World Bold"/>
              </a:rPr>
              <a:t>Our</a:t>
            </a:r>
            <a:r>
              <a:rPr lang="en-US" sz="11046" spc="-552" b="true">
                <a:solidFill>
                  <a:srgbClr val="A373F1"/>
                </a:solidFill>
                <a:latin typeface="Helvetica World Bold"/>
                <a:ea typeface="Helvetica World Bold"/>
                <a:cs typeface="Helvetica World Bold"/>
                <a:sym typeface="Helvetica World Bold"/>
              </a:rPr>
              <a:t> Project</a:t>
            </a:r>
          </a:p>
        </p:txBody>
      </p:sp>
      <p:sp>
        <p:nvSpPr>
          <p:cNvPr name="TextBox 12" id="12"/>
          <p:cNvSpPr txBox="true"/>
          <p:nvPr/>
        </p:nvSpPr>
        <p:spPr>
          <a:xfrm rot="0">
            <a:off x="9375608" y="5027725"/>
            <a:ext cx="8109277" cy="398145"/>
          </a:xfrm>
          <a:prstGeom prst="rect">
            <a:avLst/>
          </a:prstGeom>
        </p:spPr>
        <p:txBody>
          <a:bodyPr anchor="t" rtlCol="false" tIns="0" lIns="0" bIns="0" rIns="0">
            <a:spAutoFit/>
          </a:bodyPr>
          <a:lstStyle/>
          <a:p>
            <a:pPr algn="l">
              <a:lnSpc>
                <a:spcPts val="3119"/>
              </a:lnSpc>
            </a:pPr>
            <a:r>
              <a:rPr lang="en-US" sz="2399" spc="-35" b="true">
                <a:solidFill>
                  <a:srgbClr val="EDEDED"/>
                </a:solidFill>
                <a:latin typeface="TT Interphases Bold"/>
                <a:ea typeface="TT Interphases Bold"/>
                <a:cs typeface="TT Interphases Bold"/>
                <a:sym typeface="TT Interphases Bold"/>
              </a:rPr>
              <a:t>                                  is an AI-powered system developed by </a:t>
            </a:r>
          </a:p>
        </p:txBody>
      </p:sp>
      <p:grpSp>
        <p:nvGrpSpPr>
          <p:cNvPr name="Group 13" id="13"/>
          <p:cNvGrpSpPr/>
          <p:nvPr/>
        </p:nvGrpSpPr>
        <p:grpSpPr>
          <a:xfrm rot="0">
            <a:off x="-4996091" y="9105968"/>
            <a:ext cx="13439561" cy="1343956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sp>
        <p:nvSpPr>
          <p:cNvPr name="Freeform 16" id="16"/>
          <p:cNvSpPr/>
          <p:nvPr/>
        </p:nvSpPr>
        <p:spPr>
          <a:xfrm flipH="false" flipV="false" rot="0">
            <a:off x="-5435858" y="8221121"/>
            <a:ext cx="15209254" cy="15209254"/>
          </a:xfrm>
          <a:custGeom>
            <a:avLst/>
            <a:gdLst/>
            <a:ahLst/>
            <a:cxnLst/>
            <a:rect r="r" b="b" t="t" l="l"/>
            <a:pathLst>
              <a:path h="15209254" w="15209254">
                <a:moveTo>
                  <a:pt x="0" y="0"/>
                </a:moveTo>
                <a:lnTo>
                  <a:pt x="15209254" y="0"/>
                </a:lnTo>
                <a:lnTo>
                  <a:pt x="15209254" y="15209254"/>
                </a:lnTo>
                <a:lnTo>
                  <a:pt x="0" y="1520925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4589111" y="9124950"/>
            <a:ext cx="12549401" cy="12596638"/>
          </a:xfrm>
          <a:custGeom>
            <a:avLst/>
            <a:gdLst/>
            <a:ahLst/>
            <a:cxnLst/>
            <a:rect r="r" b="b" t="t" l="l"/>
            <a:pathLst>
              <a:path h="12596638" w="12549401">
                <a:moveTo>
                  <a:pt x="0" y="0"/>
                </a:moveTo>
                <a:lnTo>
                  <a:pt x="12549401" y="0"/>
                </a:lnTo>
                <a:lnTo>
                  <a:pt x="12549401" y="12596638"/>
                </a:lnTo>
                <a:lnTo>
                  <a:pt x="0" y="12596638"/>
                </a:lnTo>
                <a:lnTo>
                  <a:pt x="0" y="0"/>
                </a:lnTo>
                <a:close/>
              </a:path>
            </a:pathLst>
          </a:custGeom>
          <a:blipFill>
            <a:blip r:embed="rId13">
              <a:alphaModFix amt="25000"/>
              <a:extLst>
                <a:ext uri="{96DAC541-7B7A-43D3-8B79-37D633B846F1}">
                  <asvg:svgBlip xmlns:asvg="http://schemas.microsoft.com/office/drawing/2016/SVG/main" r:embed="rId14"/>
                </a:ext>
              </a:extLst>
            </a:blip>
            <a:stretch>
              <a:fillRect l="0" t="0" r="0" b="0"/>
            </a:stretch>
          </a:blipFill>
        </p:spPr>
      </p:sp>
      <p:sp>
        <p:nvSpPr>
          <p:cNvPr name="TextBox 18" id="18"/>
          <p:cNvSpPr txBox="true"/>
          <p:nvPr/>
        </p:nvSpPr>
        <p:spPr>
          <a:xfrm rot="0">
            <a:off x="7865040" y="4651056"/>
            <a:ext cx="3659148" cy="880113"/>
          </a:xfrm>
          <a:prstGeom prst="rect">
            <a:avLst/>
          </a:prstGeom>
        </p:spPr>
        <p:txBody>
          <a:bodyPr anchor="t" rtlCol="false" tIns="0" lIns="0" bIns="0" rIns="0">
            <a:spAutoFit/>
          </a:bodyPr>
          <a:lstStyle/>
          <a:p>
            <a:pPr algn="ctr">
              <a:lnSpc>
                <a:spcPts val="7139"/>
              </a:lnSpc>
              <a:spcBef>
                <a:spcPct val="0"/>
              </a:spcBef>
            </a:pPr>
            <a:r>
              <a:rPr lang="en-US" b="true" sz="5099" spc="-229">
                <a:solidFill>
                  <a:srgbClr val="A373F1"/>
                </a:solidFill>
                <a:latin typeface="TT Interphases Bold"/>
                <a:ea typeface="TT Interphases Bold"/>
                <a:cs typeface="TT Interphases Bold"/>
                <a:sym typeface="TT Interphases Bold"/>
              </a:rPr>
              <a:t>PRAM </a:t>
            </a:r>
            <a:r>
              <a:rPr lang="en-US" b="true" sz="5099" spc="-229">
                <a:solidFill>
                  <a:srgbClr val="A373F1"/>
                </a:solidFill>
                <a:latin typeface="TT Interphases Bold"/>
                <a:ea typeface="TT Interphases Bold"/>
                <a:cs typeface="TT Interphases Bold"/>
                <a:sym typeface="TT Interphases Bold"/>
              </a:rPr>
              <a:t>Model</a:t>
            </a:r>
          </a:p>
        </p:txBody>
      </p:sp>
      <p:sp>
        <p:nvSpPr>
          <p:cNvPr name="TextBox 19" id="19"/>
          <p:cNvSpPr txBox="true"/>
          <p:nvPr/>
        </p:nvSpPr>
        <p:spPr>
          <a:xfrm rot="0">
            <a:off x="7865040" y="5378245"/>
            <a:ext cx="9065095" cy="3348992"/>
          </a:xfrm>
          <a:prstGeom prst="rect">
            <a:avLst/>
          </a:prstGeom>
        </p:spPr>
        <p:txBody>
          <a:bodyPr anchor="t" rtlCol="false" tIns="0" lIns="0" bIns="0" rIns="0">
            <a:spAutoFit/>
          </a:bodyPr>
          <a:lstStyle/>
          <a:p>
            <a:pPr algn="l">
              <a:lnSpc>
                <a:spcPts val="3359"/>
              </a:lnSpc>
              <a:spcBef>
                <a:spcPct val="0"/>
              </a:spcBef>
            </a:pPr>
            <a:r>
              <a:rPr lang="en-US" b="true" sz="2399" spc="-107">
                <a:solidFill>
                  <a:srgbClr val="EDEDED"/>
                </a:solidFill>
                <a:latin typeface="TT Interphases Bold"/>
                <a:ea typeface="TT Interphases Bold"/>
                <a:cs typeface="TT Interphases Bold"/>
                <a:sym typeface="TT Interphases Bold"/>
              </a:rPr>
              <a:t>Assem Sabry and his team Alex AI to classify and analyze exoplanet candidates using open NASA datasets. By combining stellar information, light curves, and planetary catalogs from missions such as Kepler and TESS, Astro Model predicts whether a signal represents a confirmed exoplanet, a candidate, or a false positive. This approach speeds up the discovery process, improves classification accuracy, and offers researchers and enthusiasts an easy-to-use interface to explore new worlds beyond our solar system.</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693259" y="5239660"/>
            <a:ext cx="4899747" cy="3441898"/>
            <a:chOff x="0" y="0"/>
            <a:chExt cx="1290468" cy="906508"/>
          </a:xfrm>
        </p:grpSpPr>
        <p:sp>
          <p:nvSpPr>
            <p:cNvPr name="Freeform 4" id="4"/>
            <p:cNvSpPr/>
            <p:nvPr/>
          </p:nvSpPr>
          <p:spPr>
            <a:xfrm flipH="false" flipV="false" rot="0">
              <a:off x="0" y="0"/>
              <a:ext cx="1290468" cy="906508"/>
            </a:xfrm>
            <a:custGeom>
              <a:avLst/>
              <a:gdLst/>
              <a:ahLst/>
              <a:cxnLst/>
              <a:rect r="r" b="b" t="t" l="l"/>
              <a:pathLst>
                <a:path h="906508" w="1290468">
                  <a:moveTo>
                    <a:pt x="36342" y="0"/>
                  </a:moveTo>
                  <a:lnTo>
                    <a:pt x="1254127" y="0"/>
                  </a:lnTo>
                  <a:cubicBezTo>
                    <a:pt x="1274198" y="0"/>
                    <a:pt x="1290468" y="16271"/>
                    <a:pt x="1290468" y="36342"/>
                  </a:cubicBezTo>
                  <a:lnTo>
                    <a:pt x="1290468" y="870167"/>
                  </a:lnTo>
                  <a:cubicBezTo>
                    <a:pt x="1290468" y="890238"/>
                    <a:pt x="1274198" y="906508"/>
                    <a:pt x="1254127" y="906508"/>
                  </a:cubicBezTo>
                  <a:lnTo>
                    <a:pt x="36342" y="906508"/>
                  </a:lnTo>
                  <a:cubicBezTo>
                    <a:pt x="16271" y="906508"/>
                    <a:pt x="0" y="890238"/>
                    <a:pt x="0" y="870167"/>
                  </a:cubicBezTo>
                  <a:lnTo>
                    <a:pt x="0" y="36342"/>
                  </a:lnTo>
                  <a:cubicBezTo>
                    <a:pt x="0" y="16271"/>
                    <a:pt x="16271" y="0"/>
                    <a:pt x="36342" y="0"/>
                  </a:cubicBezTo>
                  <a:close/>
                </a:path>
              </a:pathLst>
            </a:custGeom>
            <a:solidFill>
              <a:srgbClr val="3E4466"/>
            </a:solidFill>
            <a:ln cap="rnd">
              <a:noFill/>
              <a:prstDash val="solid"/>
              <a:round/>
            </a:ln>
          </p:spPr>
        </p:sp>
        <p:sp>
          <p:nvSpPr>
            <p:cNvPr name="TextBox 5" id="5"/>
            <p:cNvSpPr txBox="true"/>
            <p:nvPr/>
          </p:nvSpPr>
          <p:spPr>
            <a:xfrm>
              <a:off x="0" y="104775"/>
              <a:ext cx="1290468" cy="801733"/>
            </a:xfrm>
            <a:prstGeom prst="rect">
              <a:avLst/>
            </a:prstGeom>
          </p:spPr>
          <p:txBody>
            <a:bodyPr anchor="ctr" rtlCol="false" tIns="50800" lIns="50800" bIns="50800" rIns="50800"/>
            <a:lstStyle/>
            <a:p>
              <a:pPr algn="ctr">
                <a:lnSpc>
                  <a:spcPts val="799"/>
                </a:lnSpc>
              </a:pPr>
            </a:p>
          </p:txBody>
        </p:sp>
      </p:grpSp>
      <p:grpSp>
        <p:nvGrpSpPr>
          <p:cNvPr name="Group 6" id="6"/>
          <p:cNvGrpSpPr/>
          <p:nvPr/>
        </p:nvGrpSpPr>
        <p:grpSpPr>
          <a:xfrm rot="6792086">
            <a:off x="-4925184" y="-12005665"/>
            <a:ext cx="13439561" cy="1343956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sp>
        <p:nvSpPr>
          <p:cNvPr name="Freeform 9" id="9"/>
          <p:cNvSpPr/>
          <p:nvPr/>
        </p:nvSpPr>
        <p:spPr>
          <a:xfrm flipH="false" flipV="false" rot="6792086">
            <a:off x="-5985377" y="-12481427"/>
            <a:ext cx="15209254" cy="15209254"/>
          </a:xfrm>
          <a:custGeom>
            <a:avLst/>
            <a:gdLst/>
            <a:ahLst/>
            <a:cxnLst/>
            <a:rect r="r" b="b" t="t" l="l"/>
            <a:pathLst>
              <a:path h="15209254" w="15209254">
                <a:moveTo>
                  <a:pt x="0" y="0"/>
                </a:moveTo>
                <a:lnTo>
                  <a:pt x="15209254" y="0"/>
                </a:lnTo>
                <a:lnTo>
                  <a:pt x="15209254" y="15209254"/>
                </a:lnTo>
                <a:lnTo>
                  <a:pt x="0" y="15209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6792086">
            <a:off x="-4327704" y="-11279894"/>
            <a:ext cx="12549401" cy="12596638"/>
          </a:xfrm>
          <a:custGeom>
            <a:avLst/>
            <a:gdLst/>
            <a:ahLst/>
            <a:cxnLst/>
            <a:rect r="r" b="b" t="t" l="l"/>
            <a:pathLst>
              <a:path h="12596638" w="12549401">
                <a:moveTo>
                  <a:pt x="0" y="0"/>
                </a:moveTo>
                <a:lnTo>
                  <a:pt x="12549400" y="0"/>
                </a:lnTo>
                <a:lnTo>
                  <a:pt x="12549400" y="12596638"/>
                </a:lnTo>
                <a:lnTo>
                  <a:pt x="0" y="12596638"/>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219200" y="1463571"/>
            <a:ext cx="16653650" cy="2411096"/>
          </a:xfrm>
          <a:prstGeom prst="rect">
            <a:avLst/>
          </a:prstGeom>
        </p:spPr>
        <p:txBody>
          <a:bodyPr anchor="t" rtlCol="false" tIns="0" lIns="0" bIns="0" rIns="0">
            <a:spAutoFit/>
          </a:bodyPr>
          <a:lstStyle/>
          <a:p>
            <a:pPr algn="ctr">
              <a:lnSpc>
                <a:spcPts val="8075"/>
              </a:lnSpc>
            </a:pPr>
            <a:r>
              <a:rPr lang="en-US" b="true" sz="9500" spc="-475">
                <a:solidFill>
                  <a:srgbClr val="EDEDED"/>
                </a:solidFill>
                <a:latin typeface="Helvetica World Bold"/>
                <a:ea typeface="Helvetica World Bold"/>
                <a:cs typeface="Helvetica World Bold"/>
                <a:sym typeface="Helvetica World Bold"/>
              </a:rPr>
              <a:t>The Problem We’re Solving in Exoplanet Detection</a:t>
            </a:r>
          </a:p>
        </p:txBody>
      </p:sp>
      <p:grpSp>
        <p:nvGrpSpPr>
          <p:cNvPr name="Group 12" id="12"/>
          <p:cNvGrpSpPr/>
          <p:nvPr/>
        </p:nvGrpSpPr>
        <p:grpSpPr>
          <a:xfrm rot="0">
            <a:off x="1219200" y="5239660"/>
            <a:ext cx="4897839" cy="3441898"/>
            <a:chOff x="0" y="0"/>
            <a:chExt cx="1289966" cy="906508"/>
          </a:xfrm>
        </p:grpSpPr>
        <p:sp>
          <p:nvSpPr>
            <p:cNvPr name="Freeform 13" id="13"/>
            <p:cNvSpPr/>
            <p:nvPr/>
          </p:nvSpPr>
          <p:spPr>
            <a:xfrm flipH="false" flipV="false" rot="0">
              <a:off x="0" y="0"/>
              <a:ext cx="1289966" cy="906508"/>
            </a:xfrm>
            <a:custGeom>
              <a:avLst/>
              <a:gdLst/>
              <a:ahLst/>
              <a:cxnLst/>
              <a:rect r="r" b="b" t="t" l="l"/>
              <a:pathLst>
                <a:path h="906508" w="1289966">
                  <a:moveTo>
                    <a:pt x="36356" y="0"/>
                  </a:moveTo>
                  <a:lnTo>
                    <a:pt x="1253610" y="0"/>
                  </a:lnTo>
                  <a:cubicBezTo>
                    <a:pt x="1273689" y="0"/>
                    <a:pt x="1289966" y="16277"/>
                    <a:pt x="1289966" y="36356"/>
                  </a:cubicBezTo>
                  <a:lnTo>
                    <a:pt x="1289966" y="870153"/>
                  </a:lnTo>
                  <a:cubicBezTo>
                    <a:pt x="1289966" y="890231"/>
                    <a:pt x="1273689" y="906508"/>
                    <a:pt x="1253610" y="906508"/>
                  </a:cubicBezTo>
                  <a:lnTo>
                    <a:pt x="36356" y="906508"/>
                  </a:lnTo>
                  <a:cubicBezTo>
                    <a:pt x="16277" y="906508"/>
                    <a:pt x="0" y="890231"/>
                    <a:pt x="0" y="870153"/>
                  </a:cubicBezTo>
                  <a:lnTo>
                    <a:pt x="0" y="36356"/>
                  </a:lnTo>
                  <a:cubicBezTo>
                    <a:pt x="0" y="16277"/>
                    <a:pt x="16277" y="0"/>
                    <a:pt x="36356" y="0"/>
                  </a:cubicBezTo>
                  <a:close/>
                </a:path>
              </a:pathLst>
            </a:custGeom>
            <a:solidFill>
              <a:srgbClr val="3E4466"/>
            </a:solidFill>
            <a:ln cap="rnd">
              <a:noFill/>
              <a:prstDash val="solid"/>
              <a:round/>
            </a:ln>
          </p:spPr>
        </p:sp>
        <p:sp>
          <p:nvSpPr>
            <p:cNvPr name="TextBox 14" id="14"/>
            <p:cNvSpPr txBox="true"/>
            <p:nvPr/>
          </p:nvSpPr>
          <p:spPr>
            <a:xfrm>
              <a:off x="0" y="104775"/>
              <a:ext cx="1289966" cy="801733"/>
            </a:xfrm>
            <a:prstGeom prst="rect">
              <a:avLst/>
            </a:prstGeom>
          </p:spPr>
          <p:txBody>
            <a:bodyPr anchor="ctr" rtlCol="false" tIns="50800" lIns="50800" bIns="50800" rIns="50800"/>
            <a:lstStyle/>
            <a:p>
              <a:pPr algn="ctr">
                <a:lnSpc>
                  <a:spcPts val="799"/>
                </a:lnSpc>
              </a:pPr>
            </a:p>
          </p:txBody>
        </p:sp>
      </p:grpSp>
      <p:sp>
        <p:nvSpPr>
          <p:cNvPr name="TextBox 15" id="15"/>
          <p:cNvSpPr txBox="true"/>
          <p:nvPr/>
        </p:nvSpPr>
        <p:spPr>
          <a:xfrm rot="0">
            <a:off x="1583098" y="6696906"/>
            <a:ext cx="4170043" cy="1318260"/>
          </a:xfrm>
          <a:prstGeom prst="rect">
            <a:avLst/>
          </a:prstGeom>
        </p:spPr>
        <p:txBody>
          <a:bodyPr anchor="t" rtlCol="false" tIns="0" lIns="0" bIns="0" rIns="0">
            <a:spAutoFit/>
          </a:bodyPr>
          <a:lstStyle/>
          <a:p>
            <a:pPr algn="ctr">
              <a:lnSpc>
                <a:spcPts val="3510"/>
              </a:lnSpc>
            </a:pPr>
            <a:r>
              <a:rPr lang="en-US" b="true" sz="2700" spc="-40">
                <a:solidFill>
                  <a:srgbClr val="EDEDED"/>
                </a:solidFill>
                <a:latin typeface="TT Interphases Bold"/>
                <a:ea typeface="TT Interphases Bold"/>
                <a:cs typeface="TT Interphases Bold"/>
                <a:sym typeface="TT Interphases Bold"/>
              </a:rPr>
              <a:t>Identifying</a:t>
            </a:r>
          </a:p>
          <a:p>
            <a:pPr algn="ctr">
              <a:lnSpc>
                <a:spcPts val="3510"/>
              </a:lnSpc>
            </a:pPr>
            <a:r>
              <a:rPr lang="en-US" sz="2700" spc="-40">
                <a:solidFill>
                  <a:srgbClr val="EDEDED"/>
                </a:solidFill>
                <a:latin typeface="TT Interphases"/>
                <a:ea typeface="TT Interphases"/>
                <a:cs typeface="TT Interphases"/>
                <a:sym typeface="TT Interphases"/>
              </a:rPr>
              <a:t>T</a:t>
            </a:r>
            <a:r>
              <a:rPr lang="en-US" sz="2700" spc="-40">
                <a:solidFill>
                  <a:srgbClr val="EDEDED"/>
                </a:solidFill>
                <a:latin typeface="TT Interphases"/>
                <a:ea typeface="TT Interphases"/>
                <a:cs typeface="TT Interphases"/>
                <a:sym typeface="TT Interphases"/>
              </a:rPr>
              <a:t>rue Ex</a:t>
            </a:r>
            <a:r>
              <a:rPr lang="en-US" sz="2700" spc="-40">
                <a:solidFill>
                  <a:srgbClr val="EDEDED"/>
                </a:solidFill>
                <a:latin typeface="TT Interphases"/>
                <a:ea typeface="TT Interphases"/>
                <a:cs typeface="TT Interphases"/>
                <a:sym typeface="TT Interphases"/>
              </a:rPr>
              <a:t>op</a:t>
            </a:r>
            <a:r>
              <a:rPr lang="en-US" sz="2700" spc="-40">
                <a:solidFill>
                  <a:srgbClr val="EDEDED"/>
                </a:solidFill>
                <a:latin typeface="TT Interphases"/>
                <a:ea typeface="TT Interphases"/>
                <a:cs typeface="TT Interphases"/>
                <a:sym typeface="TT Interphases"/>
              </a:rPr>
              <a:t>lanets vs. False Positives</a:t>
            </a:r>
          </a:p>
        </p:txBody>
      </p:sp>
      <p:grpSp>
        <p:nvGrpSpPr>
          <p:cNvPr name="Group 16" id="16"/>
          <p:cNvGrpSpPr/>
          <p:nvPr/>
        </p:nvGrpSpPr>
        <p:grpSpPr>
          <a:xfrm rot="0">
            <a:off x="2303126" y="3874667"/>
            <a:ext cx="2729986" cy="2729986"/>
            <a:chOff x="0" y="0"/>
            <a:chExt cx="3639982" cy="3639982"/>
          </a:xfrm>
        </p:grpSpPr>
        <p:sp>
          <p:nvSpPr>
            <p:cNvPr name="Freeform 17" id="17"/>
            <p:cNvSpPr/>
            <p:nvPr/>
          </p:nvSpPr>
          <p:spPr>
            <a:xfrm flipH="false" flipV="false" rot="0">
              <a:off x="0" y="0"/>
              <a:ext cx="3639982" cy="3639982"/>
            </a:xfrm>
            <a:custGeom>
              <a:avLst/>
              <a:gdLst/>
              <a:ahLst/>
              <a:cxnLst/>
              <a:rect r="r" b="b" t="t" l="l"/>
              <a:pathLst>
                <a:path h="3639982" w="3639982">
                  <a:moveTo>
                    <a:pt x="0" y="0"/>
                  </a:moveTo>
                  <a:lnTo>
                    <a:pt x="3639982" y="0"/>
                  </a:lnTo>
                  <a:lnTo>
                    <a:pt x="3639982" y="3639982"/>
                  </a:lnTo>
                  <a:lnTo>
                    <a:pt x="0" y="36399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373039" y="367593"/>
              <a:ext cx="2893903" cy="2904796"/>
            </a:xfrm>
            <a:custGeom>
              <a:avLst/>
              <a:gdLst/>
              <a:ahLst/>
              <a:cxnLst/>
              <a:rect r="r" b="b" t="t" l="l"/>
              <a:pathLst>
                <a:path h="2904796" w="2893903">
                  <a:moveTo>
                    <a:pt x="0" y="0"/>
                  </a:moveTo>
                  <a:lnTo>
                    <a:pt x="2893904" y="0"/>
                  </a:lnTo>
                  <a:lnTo>
                    <a:pt x="2893904" y="2904796"/>
                  </a:lnTo>
                  <a:lnTo>
                    <a:pt x="0" y="29047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19" id="19"/>
          <p:cNvSpPr txBox="true"/>
          <p:nvPr/>
        </p:nvSpPr>
        <p:spPr>
          <a:xfrm rot="0">
            <a:off x="3015902" y="4644797"/>
            <a:ext cx="1475885" cy="1523101"/>
          </a:xfrm>
          <a:prstGeom prst="rect">
            <a:avLst/>
          </a:prstGeom>
        </p:spPr>
        <p:txBody>
          <a:bodyPr anchor="t" rtlCol="false" tIns="0" lIns="0" bIns="0" rIns="0">
            <a:spAutoFit/>
          </a:bodyPr>
          <a:lstStyle/>
          <a:p>
            <a:pPr algn="ctr">
              <a:lnSpc>
                <a:spcPts val="11029"/>
              </a:lnSpc>
            </a:pPr>
            <a:r>
              <a:rPr lang="en-US" b="true" sz="12254" spc="-980">
                <a:solidFill>
                  <a:srgbClr val="EDEDED"/>
                </a:solidFill>
                <a:latin typeface="Disket Mono Bold"/>
                <a:ea typeface="Disket Mono Bold"/>
                <a:cs typeface="Disket Mono Bold"/>
                <a:sym typeface="Disket Mono Bold"/>
              </a:rPr>
              <a:t>1</a:t>
            </a:r>
          </a:p>
        </p:txBody>
      </p:sp>
      <p:sp>
        <p:nvSpPr>
          <p:cNvPr name="TextBox 20" id="20"/>
          <p:cNvSpPr txBox="true"/>
          <p:nvPr/>
        </p:nvSpPr>
        <p:spPr>
          <a:xfrm rot="0">
            <a:off x="7664138" y="6696906"/>
            <a:ext cx="2959725" cy="880110"/>
          </a:xfrm>
          <a:prstGeom prst="rect">
            <a:avLst/>
          </a:prstGeom>
        </p:spPr>
        <p:txBody>
          <a:bodyPr anchor="t" rtlCol="false" tIns="0" lIns="0" bIns="0" rIns="0">
            <a:spAutoFit/>
          </a:bodyPr>
          <a:lstStyle/>
          <a:p>
            <a:pPr algn="ctr">
              <a:lnSpc>
                <a:spcPts val="3510"/>
              </a:lnSpc>
            </a:pPr>
            <a:r>
              <a:rPr lang="en-US" b="true" sz="2700" spc="-40">
                <a:solidFill>
                  <a:srgbClr val="EDEDED"/>
                </a:solidFill>
                <a:latin typeface="TT Interphases Bold"/>
                <a:ea typeface="TT Interphases Bold"/>
                <a:cs typeface="TT Interphases Bold"/>
                <a:sym typeface="TT Interphases Bold"/>
              </a:rPr>
              <a:t>Cl</a:t>
            </a:r>
            <a:r>
              <a:rPr lang="en-US" b="true" sz="2700" spc="-40">
                <a:solidFill>
                  <a:srgbClr val="EDEDED"/>
                </a:solidFill>
                <a:latin typeface="TT Interphases Bold"/>
                <a:ea typeface="TT Interphases Bold"/>
                <a:cs typeface="TT Interphases Bold"/>
                <a:sym typeface="TT Interphases Bold"/>
              </a:rPr>
              <a:t>assifying</a:t>
            </a:r>
            <a:r>
              <a:rPr lang="en-US" sz="2700" spc="-40">
                <a:solidFill>
                  <a:srgbClr val="EDEDED"/>
                </a:solidFill>
                <a:latin typeface="TT Interphases"/>
                <a:ea typeface="TT Interphases"/>
                <a:cs typeface="TT Interphases"/>
                <a:sym typeface="TT Interphases"/>
              </a:rPr>
              <a:t> Exoplanet Types</a:t>
            </a:r>
          </a:p>
        </p:txBody>
      </p:sp>
      <p:grpSp>
        <p:nvGrpSpPr>
          <p:cNvPr name="Group 21" id="21"/>
          <p:cNvGrpSpPr/>
          <p:nvPr/>
        </p:nvGrpSpPr>
        <p:grpSpPr>
          <a:xfrm rot="0">
            <a:off x="7707797" y="3803457"/>
            <a:ext cx="2872407" cy="2872407"/>
            <a:chOff x="0" y="0"/>
            <a:chExt cx="3829875" cy="3829875"/>
          </a:xfrm>
        </p:grpSpPr>
        <p:sp>
          <p:nvSpPr>
            <p:cNvPr name="Freeform 22" id="22"/>
            <p:cNvSpPr/>
            <p:nvPr/>
          </p:nvSpPr>
          <p:spPr>
            <a:xfrm flipH="false" flipV="false" rot="0">
              <a:off x="0" y="0"/>
              <a:ext cx="3829875" cy="3829875"/>
            </a:xfrm>
            <a:custGeom>
              <a:avLst/>
              <a:gdLst/>
              <a:ahLst/>
              <a:cxnLst/>
              <a:rect r="r" b="b" t="t" l="l"/>
              <a:pathLst>
                <a:path h="3829875" w="3829875">
                  <a:moveTo>
                    <a:pt x="0" y="0"/>
                  </a:moveTo>
                  <a:lnTo>
                    <a:pt x="3829875" y="0"/>
                  </a:lnTo>
                  <a:lnTo>
                    <a:pt x="3829875" y="3829875"/>
                  </a:lnTo>
                  <a:lnTo>
                    <a:pt x="0" y="38298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473888" y="468464"/>
              <a:ext cx="2882099" cy="2892947"/>
            </a:xfrm>
            <a:custGeom>
              <a:avLst/>
              <a:gdLst/>
              <a:ahLst/>
              <a:cxnLst/>
              <a:rect r="r" b="b" t="t" l="l"/>
              <a:pathLst>
                <a:path h="2892947" w="2882099">
                  <a:moveTo>
                    <a:pt x="0" y="0"/>
                  </a:moveTo>
                  <a:lnTo>
                    <a:pt x="2882099" y="0"/>
                  </a:lnTo>
                  <a:lnTo>
                    <a:pt x="2882099" y="2892947"/>
                  </a:lnTo>
                  <a:lnTo>
                    <a:pt x="0" y="289294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24" id="24"/>
          <p:cNvSpPr txBox="true"/>
          <p:nvPr/>
        </p:nvSpPr>
        <p:spPr>
          <a:xfrm rot="0">
            <a:off x="8405190" y="4644797"/>
            <a:ext cx="1475885" cy="1523101"/>
          </a:xfrm>
          <a:prstGeom prst="rect">
            <a:avLst/>
          </a:prstGeom>
        </p:spPr>
        <p:txBody>
          <a:bodyPr anchor="t" rtlCol="false" tIns="0" lIns="0" bIns="0" rIns="0">
            <a:spAutoFit/>
          </a:bodyPr>
          <a:lstStyle/>
          <a:p>
            <a:pPr algn="ctr">
              <a:lnSpc>
                <a:spcPts val="11029"/>
              </a:lnSpc>
            </a:pPr>
            <a:r>
              <a:rPr lang="en-US" b="true" sz="12254" spc="-980">
                <a:solidFill>
                  <a:srgbClr val="EDEDED"/>
                </a:solidFill>
                <a:latin typeface="Disket Mono Bold"/>
                <a:ea typeface="Disket Mono Bold"/>
                <a:cs typeface="Disket Mono Bold"/>
                <a:sym typeface="Disket Mono Bold"/>
              </a:rPr>
              <a:t>2</a:t>
            </a:r>
          </a:p>
        </p:txBody>
      </p:sp>
      <p:grpSp>
        <p:nvGrpSpPr>
          <p:cNvPr name="Group 25" id="25"/>
          <p:cNvGrpSpPr/>
          <p:nvPr/>
        </p:nvGrpSpPr>
        <p:grpSpPr>
          <a:xfrm rot="0">
            <a:off x="12169226" y="5239660"/>
            <a:ext cx="4899574" cy="3441898"/>
            <a:chOff x="0" y="0"/>
            <a:chExt cx="1290423" cy="906508"/>
          </a:xfrm>
        </p:grpSpPr>
        <p:sp>
          <p:nvSpPr>
            <p:cNvPr name="Freeform 26" id="26"/>
            <p:cNvSpPr/>
            <p:nvPr/>
          </p:nvSpPr>
          <p:spPr>
            <a:xfrm flipH="false" flipV="false" rot="0">
              <a:off x="0" y="0"/>
              <a:ext cx="1290423" cy="906508"/>
            </a:xfrm>
            <a:custGeom>
              <a:avLst/>
              <a:gdLst/>
              <a:ahLst/>
              <a:cxnLst/>
              <a:rect r="r" b="b" t="t" l="l"/>
              <a:pathLst>
                <a:path h="906508" w="1290423">
                  <a:moveTo>
                    <a:pt x="36343" y="0"/>
                  </a:moveTo>
                  <a:lnTo>
                    <a:pt x="1254080" y="0"/>
                  </a:lnTo>
                  <a:cubicBezTo>
                    <a:pt x="1274152" y="0"/>
                    <a:pt x="1290423" y="16271"/>
                    <a:pt x="1290423" y="36343"/>
                  </a:cubicBezTo>
                  <a:lnTo>
                    <a:pt x="1290423" y="870165"/>
                  </a:lnTo>
                  <a:cubicBezTo>
                    <a:pt x="1290423" y="890237"/>
                    <a:pt x="1274152" y="906508"/>
                    <a:pt x="1254080" y="906508"/>
                  </a:cubicBezTo>
                  <a:lnTo>
                    <a:pt x="36343" y="906508"/>
                  </a:lnTo>
                  <a:cubicBezTo>
                    <a:pt x="16271" y="906508"/>
                    <a:pt x="0" y="890237"/>
                    <a:pt x="0" y="870165"/>
                  </a:cubicBezTo>
                  <a:lnTo>
                    <a:pt x="0" y="36343"/>
                  </a:lnTo>
                  <a:cubicBezTo>
                    <a:pt x="0" y="16271"/>
                    <a:pt x="16271" y="0"/>
                    <a:pt x="36343" y="0"/>
                  </a:cubicBezTo>
                  <a:close/>
                </a:path>
              </a:pathLst>
            </a:custGeom>
            <a:solidFill>
              <a:srgbClr val="3E4466"/>
            </a:solidFill>
            <a:ln cap="rnd">
              <a:noFill/>
              <a:prstDash val="solid"/>
              <a:round/>
            </a:ln>
          </p:spPr>
        </p:sp>
        <p:sp>
          <p:nvSpPr>
            <p:cNvPr name="TextBox 27" id="27"/>
            <p:cNvSpPr txBox="true"/>
            <p:nvPr/>
          </p:nvSpPr>
          <p:spPr>
            <a:xfrm>
              <a:off x="0" y="104775"/>
              <a:ext cx="1290423" cy="801733"/>
            </a:xfrm>
            <a:prstGeom prst="rect">
              <a:avLst/>
            </a:prstGeom>
          </p:spPr>
          <p:txBody>
            <a:bodyPr anchor="ctr" rtlCol="false" tIns="50800" lIns="50800" bIns="50800" rIns="50800"/>
            <a:lstStyle/>
            <a:p>
              <a:pPr algn="ctr">
                <a:lnSpc>
                  <a:spcPts val="799"/>
                </a:lnSpc>
              </a:pPr>
            </a:p>
          </p:txBody>
        </p:sp>
      </p:grpSp>
      <p:grpSp>
        <p:nvGrpSpPr>
          <p:cNvPr name="Group 28" id="28"/>
          <p:cNvGrpSpPr/>
          <p:nvPr/>
        </p:nvGrpSpPr>
        <p:grpSpPr>
          <a:xfrm rot="0">
            <a:off x="13182810" y="3803457"/>
            <a:ext cx="2872407" cy="2872407"/>
            <a:chOff x="0" y="0"/>
            <a:chExt cx="3829875" cy="3829875"/>
          </a:xfrm>
        </p:grpSpPr>
        <p:sp>
          <p:nvSpPr>
            <p:cNvPr name="Freeform 29" id="29"/>
            <p:cNvSpPr/>
            <p:nvPr/>
          </p:nvSpPr>
          <p:spPr>
            <a:xfrm flipH="false" flipV="false" rot="0">
              <a:off x="0" y="0"/>
              <a:ext cx="3829875" cy="3829875"/>
            </a:xfrm>
            <a:custGeom>
              <a:avLst/>
              <a:gdLst/>
              <a:ahLst/>
              <a:cxnLst/>
              <a:rect r="r" b="b" t="t" l="l"/>
              <a:pathLst>
                <a:path h="3829875" w="3829875">
                  <a:moveTo>
                    <a:pt x="0" y="0"/>
                  </a:moveTo>
                  <a:lnTo>
                    <a:pt x="3829875" y="0"/>
                  </a:lnTo>
                  <a:lnTo>
                    <a:pt x="3829875" y="3829875"/>
                  </a:lnTo>
                  <a:lnTo>
                    <a:pt x="0" y="382987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0" id="30"/>
            <p:cNvSpPr/>
            <p:nvPr/>
          </p:nvSpPr>
          <p:spPr>
            <a:xfrm flipH="false" flipV="false" rot="0">
              <a:off x="446922" y="459768"/>
              <a:ext cx="2936030" cy="2910340"/>
            </a:xfrm>
            <a:custGeom>
              <a:avLst/>
              <a:gdLst/>
              <a:ahLst/>
              <a:cxnLst/>
              <a:rect r="r" b="b" t="t" l="l"/>
              <a:pathLst>
                <a:path h="2910340" w="2936030">
                  <a:moveTo>
                    <a:pt x="0" y="0"/>
                  </a:moveTo>
                  <a:lnTo>
                    <a:pt x="2936031" y="0"/>
                  </a:lnTo>
                  <a:lnTo>
                    <a:pt x="2936031" y="2910340"/>
                  </a:lnTo>
                  <a:lnTo>
                    <a:pt x="0" y="291034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sp>
        <p:nvSpPr>
          <p:cNvPr name="TextBox 31" id="31"/>
          <p:cNvSpPr txBox="true"/>
          <p:nvPr/>
        </p:nvSpPr>
        <p:spPr>
          <a:xfrm rot="0">
            <a:off x="13881071" y="4644797"/>
            <a:ext cx="1475885" cy="1523101"/>
          </a:xfrm>
          <a:prstGeom prst="rect">
            <a:avLst/>
          </a:prstGeom>
        </p:spPr>
        <p:txBody>
          <a:bodyPr anchor="t" rtlCol="false" tIns="0" lIns="0" bIns="0" rIns="0">
            <a:spAutoFit/>
          </a:bodyPr>
          <a:lstStyle/>
          <a:p>
            <a:pPr algn="ctr">
              <a:lnSpc>
                <a:spcPts val="11029"/>
              </a:lnSpc>
            </a:pPr>
            <a:r>
              <a:rPr lang="en-US" b="true" sz="12254" spc="-980">
                <a:solidFill>
                  <a:srgbClr val="EDEDED"/>
                </a:solidFill>
                <a:latin typeface="Disket Mono Bold"/>
                <a:ea typeface="Disket Mono Bold"/>
                <a:cs typeface="Disket Mono Bold"/>
                <a:sym typeface="Disket Mono Bold"/>
              </a:rPr>
              <a:t>3</a:t>
            </a:r>
          </a:p>
        </p:txBody>
      </p:sp>
      <p:sp>
        <p:nvSpPr>
          <p:cNvPr name="TextBox 32" id="32"/>
          <p:cNvSpPr txBox="true"/>
          <p:nvPr/>
        </p:nvSpPr>
        <p:spPr>
          <a:xfrm rot="0">
            <a:off x="12938600" y="6696906"/>
            <a:ext cx="3360826" cy="1318260"/>
          </a:xfrm>
          <a:prstGeom prst="rect">
            <a:avLst/>
          </a:prstGeom>
        </p:spPr>
        <p:txBody>
          <a:bodyPr anchor="t" rtlCol="false" tIns="0" lIns="0" bIns="0" rIns="0">
            <a:spAutoFit/>
          </a:bodyPr>
          <a:lstStyle/>
          <a:p>
            <a:pPr algn="ctr">
              <a:lnSpc>
                <a:spcPts val="3510"/>
              </a:lnSpc>
            </a:pPr>
            <a:r>
              <a:rPr lang="en-US" b="true" sz="2700" spc="-40">
                <a:solidFill>
                  <a:srgbClr val="EDEDED"/>
                </a:solidFill>
                <a:latin typeface="TT Interphases Bold"/>
                <a:ea typeface="TT Interphases Bold"/>
                <a:cs typeface="TT Interphases Bold"/>
                <a:sym typeface="TT Interphases Bold"/>
              </a:rPr>
              <a:t>An</a:t>
            </a:r>
            <a:r>
              <a:rPr lang="en-US" b="true" sz="2700" spc="-40">
                <a:solidFill>
                  <a:srgbClr val="EDEDED"/>
                </a:solidFill>
                <a:latin typeface="TT Interphases Bold"/>
                <a:ea typeface="TT Interphases Bold"/>
                <a:cs typeface="TT Interphases Bold"/>
                <a:sym typeface="TT Interphases Bold"/>
              </a:rPr>
              <a:t>alyzing</a:t>
            </a:r>
          </a:p>
          <a:p>
            <a:pPr algn="ctr">
              <a:lnSpc>
                <a:spcPts val="3510"/>
              </a:lnSpc>
            </a:pPr>
            <a:r>
              <a:rPr lang="en-US" sz="2700" spc="-40">
                <a:solidFill>
                  <a:srgbClr val="EDEDED"/>
                </a:solidFill>
                <a:latin typeface="TT Interphases"/>
                <a:ea typeface="TT Interphases"/>
                <a:cs typeface="TT Interphases"/>
                <a:sym typeface="TT Interphases"/>
              </a:rPr>
              <a:t>Large NASA Datasets Efficiently</a:t>
            </a:r>
          </a:p>
        </p:txBody>
      </p:sp>
      <p:sp>
        <p:nvSpPr>
          <p:cNvPr name="Freeform 33" id="33"/>
          <p:cNvSpPr/>
          <p:nvPr/>
        </p:nvSpPr>
        <p:spPr>
          <a:xfrm flipH="false" flipV="false" rot="0">
            <a:off x="2983982" y="1450940"/>
            <a:ext cx="350770" cy="350770"/>
          </a:xfrm>
          <a:custGeom>
            <a:avLst/>
            <a:gdLst/>
            <a:ahLst/>
            <a:cxnLst/>
            <a:rect r="r" b="b" t="t" l="l"/>
            <a:pathLst>
              <a:path h="350770" w="350770">
                <a:moveTo>
                  <a:pt x="0" y="0"/>
                </a:moveTo>
                <a:lnTo>
                  <a:pt x="350769" y="0"/>
                </a:lnTo>
                <a:lnTo>
                  <a:pt x="350769" y="350770"/>
                </a:lnTo>
                <a:lnTo>
                  <a:pt x="0" y="35077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4" id="34"/>
          <p:cNvSpPr/>
          <p:nvPr/>
        </p:nvSpPr>
        <p:spPr>
          <a:xfrm flipH="false" flipV="false" rot="0">
            <a:off x="12205013" y="4149960"/>
            <a:ext cx="350770" cy="350770"/>
          </a:xfrm>
          <a:custGeom>
            <a:avLst/>
            <a:gdLst/>
            <a:ahLst/>
            <a:cxnLst/>
            <a:rect r="r" b="b" t="t" l="l"/>
            <a:pathLst>
              <a:path h="350770" w="350770">
                <a:moveTo>
                  <a:pt x="0" y="0"/>
                </a:moveTo>
                <a:lnTo>
                  <a:pt x="350770" y="0"/>
                </a:lnTo>
                <a:lnTo>
                  <a:pt x="350770" y="350770"/>
                </a:lnTo>
                <a:lnTo>
                  <a:pt x="0" y="35077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5" id="35"/>
          <p:cNvSpPr/>
          <p:nvPr/>
        </p:nvSpPr>
        <p:spPr>
          <a:xfrm flipH="false" flipV="false" rot="0">
            <a:off x="3334751" y="8145519"/>
            <a:ext cx="20940455" cy="8460221"/>
          </a:xfrm>
          <a:custGeom>
            <a:avLst/>
            <a:gdLst/>
            <a:ahLst/>
            <a:cxnLst/>
            <a:rect r="r" b="b" t="t" l="l"/>
            <a:pathLst>
              <a:path h="8460221" w="20940455">
                <a:moveTo>
                  <a:pt x="0" y="0"/>
                </a:moveTo>
                <a:lnTo>
                  <a:pt x="20940455" y="0"/>
                </a:lnTo>
                <a:lnTo>
                  <a:pt x="20940455" y="8460221"/>
                </a:lnTo>
                <a:lnTo>
                  <a:pt x="0" y="8460221"/>
                </a:lnTo>
                <a:lnTo>
                  <a:pt x="0" y="0"/>
                </a:lnTo>
                <a:close/>
              </a:path>
            </a:pathLst>
          </a:custGeom>
          <a:blipFill>
            <a:blip r:embed="rId21">
              <a:extLst>
                <a:ext uri="{96DAC541-7B7A-43D3-8B79-37D633B846F1}">
                  <asvg:svgBlip xmlns:asvg="http://schemas.microsoft.com/office/drawing/2016/SVG/main" r:embed="rId22"/>
                </a:ext>
              </a:extLst>
            </a:blip>
            <a:stretch>
              <a:fillRect l="-47247" t="0" r="-133645" b="-138704"/>
            </a:stretch>
          </a:blipFill>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24821" y="4572000"/>
            <a:ext cx="350770" cy="350770"/>
          </a:xfrm>
          <a:custGeom>
            <a:avLst/>
            <a:gdLst/>
            <a:ahLst/>
            <a:cxnLst/>
            <a:rect r="r" b="b" t="t" l="l"/>
            <a:pathLst>
              <a:path h="350770" w="350770">
                <a:moveTo>
                  <a:pt x="0" y="0"/>
                </a:moveTo>
                <a:lnTo>
                  <a:pt x="350769" y="0"/>
                </a:lnTo>
                <a:lnTo>
                  <a:pt x="350769" y="350770"/>
                </a:lnTo>
                <a:lnTo>
                  <a:pt x="0" y="350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1221857" y="4655492"/>
            <a:ext cx="4872235" cy="0"/>
          </a:xfrm>
          <a:prstGeom prst="line">
            <a:avLst/>
          </a:prstGeom>
          <a:ln cap="flat" w="19050">
            <a:solidFill>
              <a:srgbClr val="EDEDED"/>
            </a:solidFill>
            <a:prstDash val="solid"/>
            <a:headEnd type="none" len="sm" w="sm"/>
            <a:tailEnd type="none" len="sm" w="sm"/>
          </a:ln>
        </p:spPr>
      </p:sp>
      <p:grpSp>
        <p:nvGrpSpPr>
          <p:cNvPr name="Group 5" id="5"/>
          <p:cNvGrpSpPr>
            <a:grpSpLocks noChangeAspect="true"/>
          </p:cNvGrpSpPr>
          <p:nvPr/>
        </p:nvGrpSpPr>
        <p:grpSpPr>
          <a:xfrm rot="0">
            <a:off x="1221857" y="1219200"/>
            <a:ext cx="4892199" cy="2751827"/>
            <a:chOff x="0" y="0"/>
            <a:chExt cx="11289030" cy="6350000"/>
          </a:xfrm>
        </p:grpSpPr>
        <p:sp>
          <p:nvSpPr>
            <p:cNvPr name="Freeform 6" id="6"/>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31394" t="-84596" r="-27618" b="-50884"/>
              </a:stretch>
            </a:blipFill>
          </p:spPr>
        </p:sp>
      </p:grpSp>
      <p:grpSp>
        <p:nvGrpSpPr>
          <p:cNvPr name="Group 7" id="7"/>
          <p:cNvGrpSpPr/>
          <p:nvPr/>
        </p:nvGrpSpPr>
        <p:grpSpPr>
          <a:xfrm rot="0">
            <a:off x="1221857" y="3822959"/>
            <a:ext cx="4892199" cy="1226751"/>
            <a:chOff x="0" y="0"/>
            <a:chExt cx="1288480" cy="323095"/>
          </a:xfrm>
        </p:grpSpPr>
        <p:sp>
          <p:nvSpPr>
            <p:cNvPr name="Freeform 8" id="8"/>
            <p:cNvSpPr/>
            <p:nvPr/>
          </p:nvSpPr>
          <p:spPr>
            <a:xfrm flipH="false" flipV="false" rot="0">
              <a:off x="0" y="0"/>
              <a:ext cx="1288480" cy="323095"/>
            </a:xfrm>
            <a:custGeom>
              <a:avLst/>
              <a:gdLst/>
              <a:ahLst/>
              <a:cxnLst/>
              <a:rect r="r" b="b" t="t" l="l"/>
              <a:pathLst>
                <a:path h="323095" w="1288480">
                  <a:moveTo>
                    <a:pt x="0" y="0"/>
                  </a:moveTo>
                  <a:lnTo>
                    <a:pt x="1288480" y="0"/>
                  </a:lnTo>
                  <a:lnTo>
                    <a:pt x="1288480" y="323095"/>
                  </a:lnTo>
                  <a:lnTo>
                    <a:pt x="0" y="323095"/>
                  </a:lnTo>
                  <a:close/>
                </a:path>
              </a:pathLst>
            </a:custGeom>
            <a:solidFill>
              <a:srgbClr val="3E4466"/>
            </a:solidFill>
            <a:ln cap="sq">
              <a:noFill/>
              <a:prstDash val="solid"/>
              <a:miter/>
            </a:ln>
          </p:spPr>
        </p:sp>
        <p:sp>
          <p:nvSpPr>
            <p:cNvPr name="TextBox 9" id="9"/>
            <p:cNvSpPr txBox="true"/>
            <p:nvPr/>
          </p:nvSpPr>
          <p:spPr>
            <a:xfrm>
              <a:off x="0" y="104775"/>
              <a:ext cx="1288480" cy="218320"/>
            </a:xfrm>
            <a:prstGeom prst="rect">
              <a:avLst/>
            </a:prstGeom>
          </p:spPr>
          <p:txBody>
            <a:bodyPr anchor="ctr" rtlCol="false" tIns="50800" lIns="50800" bIns="50800" rIns="50800"/>
            <a:lstStyle/>
            <a:p>
              <a:pPr algn="ctr" marL="0" indent="0" lvl="0">
                <a:lnSpc>
                  <a:spcPts val="799"/>
                </a:lnSpc>
                <a:spcBef>
                  <a:spcPct val="0"/>
                </a:spcBef>
              </a:pPr>
            </a:p>
          </p:txBody>
        </p:sp>
      </p:grpSp>
      <p:grpSp>
        <p:nvGrpSpPr>
          <p:cNvPr name="Group 10" id="10"/>
          <p:cNvGrpSpPr/>
          <p:nvPr/>
        </p:nvGrpSpPr>
        <p:grpSpPr>
          <a:xfrm rot="0">
            <a:off x="1219200" y="3822959"/>
            <a:ext cx="4896599" cy="5435341"/>
            <a:chOff x="0" y="0"/>
            <a:chExt cx="1289639" cy="1431530"/>
          </a:xfrm>
        </p:grpSpPr>
        <p:sp>
          <p:nvSpPr>
            <p:cNvPr name="Freeform 11" id="11"/>
            <p:cNvSpPr/>
            <p:nvPr/>
          </p:nvSpPr>
          <p:spPr>
            <a:xfrm flipH="false" flipV="false" rot="0">
              <a:off x="0" y="0"/>
              <a:ext cx="1289639" cy="1431530"/>
            </a:xfrm>
            <a:custGeom>
              <a:avLst/>
              <a:gdLst/>
              <a:ahLst/>
              <a:cxnLst/>
              <a:rect r="r" b="b" t="t" l="l"/>
              <a:pathLst>
                <a:path h="1431530" w="1289639">
                  <a:moveTo>
                    <a:pt x="36365" y="0"/>
                  </a:moveTo>
                  <a:lnTo>
                    <a:pt x="1253274" y="0"/>
                  </a:lnTo>
                  <a:cubicBezTo>
                    <a:pt x="1262919" y="0"/>
                    <a:pt x="1272168" y="3831"/>
                    <a:pt x="1278988" y="10651"/>
                  </a:cubicBezTo>
                  <a:cubicBezTo>
                    <a:pt x="1285808" y="17471"/>
                    <a:pt x="1289639" y="26720"/>
                    <a:pt x="1289639" y="36365"/>
                  </a:cubicBezTo>
                  <a:lnTo>
                    <a:pt x="1289639" y="1395165"/>
                  </a:lnTo>
                  <a:cubicBezTo>
                    <a:pt x="1289639" y="1404810"/>
                    <a:pt x="1285808" y="1414059"/>
                    <a:pt x="1278988" y="1420879"/>
                  </a:cubicBezTo>
                  <a:cubicBezTo>
                    <a:pt x="1272168" y="1427699"/>
                    <a:pt x="1262919" y="1431530"/>
                    <a:pt x="1253274" y="1431530"/>
                  </a:cubicBezTo>
                  <a:lnTo>
                    <a:pt x="36365" y="1431530"/>
                  </a:lnTo>
                  <a:cubicBezTo>
                    <a:pt x="26720" y="1431530"/>
                    <a:pt x="17471" y="1427699"/>
                    <a:pt x="10651" y="1420879"/>
                  </a:cubicBezTo>
                  <a:cubicBezTo>
                    <a:pt x="3831" y="1414059"/>
                    <a:pt x="0" y="1404810"/>
                    <a:pt x="0" y="1395165"/>
                  </a:cubicBezTo>
                  <a:lnTo>
                    <a:pt x="0" y="36365"/>
                  </a:lnTo>
                  <a:cubicBezTo>
                    <a:pt x="0" y="26720"/>
                    <a:pt x="3831" y="17471"/>
                    <a:pt x="10651" y="10651"/>
                  </a:cubicBezTo>
                  <a:cubicBezTo>
                    <a:pt x="17471" y="3831"/>
                    <a:pt x="26720" y="0"/>
                    <a:pt x="36365" y="0"/>
                  </a:cubicBezTo>
                  <a:close/>
                </a:path>
              </a:pathLst>
            </a:custGeom>
            <a:solidFill>
              <a:srgbClr val="3E4466"/>
            </a:solidFill>
            <a:ln cap="rnd">
              <a:noFill/>
              <a:prstDash val="solid"/>
              <a:round/>
            </a:ln>
          </p:spPr>
        </p:sp>
        <p:sp>
          <p:nvSpPr>
            <p:cNvPr name="TextBox 12" id="12"/>
            <p:cNvSpPr txBox="true"/>
            <p:nvPr/>
          </p:nvSpPr>
          <p:spPr>
            <a:xfrm>
              <a:off x="0" y="104775"/>
              <a:ext cx="1289639" cy="1326755"/>
            </a:xfrm>
            <a:prstGeom prst="rect">
              <a:avLst/>
            </a:prstGeom>
          </p:spPr>
          <p:txBody>
            <a:bodyPr anchor="ctr" rtlCol="false" tIns="50800" lIns="50800" bIns="50800" rIns="50800"/>
            <a:lstStyle/>
            <a:p>
              <a:pPr algn="ctr">
                <a:lnSpc>
                  <a:spcPts val="799"/>
                </a:lnSpc>
              </a:pPr>
            </a:p>
          </p:txBody>
        </p:sp>
      </p:grpSp>
      <p:sp>
        <p:nvSpPr>
          <p:cNvPr name="TextBox 13" id="13"/>
          <p:cNvSpPr txBox="true"/>
          <p:nvPr/>
        </p:nvSpPr>
        <p:spPr>
          <a:xfrm rot="0">
            <a:off x="1615729" y="5414515"/>
            <a:ext cx="4354538" cy="3539490"/>
          </a:xfrm>
          <a:prstGeom prst="rect">
            <a:avLst/>
          </a:prstGeom>
        </p:spPr>
        <p:txBody>
          <a:bodyPr anchor="t" rtlCol="false" tIns="0" lIns="0" bIns="0" rIns="0">
            <a:spAutoFit/>
          </a:bodyPr>
          <a:lstStyle/>
          <a:p>
            <a:pPr algn="l">
              <a:lnSpc>
                <a:spcPts val="2340"/>
              </a:lnSpc>
            </a:pPr>
            <a:r>
              <a:rPr lang="en-US" sz="1800" spc="-27">
                <a:solidFill>
                  <a:srgbClr val="EDEDED"/>
                </a:solidFill>
                <a:latin typeface="TT Interphases"/>
                <a:ea typeface="TT Interphases"/>
                <a:cs typeface="TT Interphases"/>
                <a:sym typeface="TT Interphases"/>
              </a:rPr>
              <a:t>The model classifies incoming transit signals from space missions into real exoplanets or false positives.</a:t>
            </a:r>
          </a:p>
          <a:p>
            <a:pPr algn="l">
              <a:lnSpc>
                <a:spcPts val="2340"/>
              </a:lnSpc>
            </a:pPr>
            <a:r>
              <a:rPr lang="en-US" sz="1800" spc="-27">
                <a:solidFill>
                  <a:srgbClr val="EDEDED"/>
                </a:solidFill>
                <a:latin typeface="TT Interphases"/>
                <a:ea typeface="TT Interphases"/>
                <a:cs typeface="TT Interphases"/>
                <a:sym typeface="TT Interphases"/>
              </a:rPr>
              <a:t> It learns complex patterns in orbital period, depth, and stellar data to make its decision.</a:t>
            </a:r>
          </a:p>
          <a:p>
            <a:pPr algn="l">
              <a:lnSpc>
                <a:spcPts val="2340"/>
              </a:lnSpc>
            </a:pPr>
            <a:r>
              <a:rPr lang="en-US" sz="1800" spc="-27">
                <a:solidFill>
                  <a:srgbClr val="EDEDED"/>
                </a:solidFill>
                <a:latin typeface="TT Interphases"/>
                <a:ea typeface="TT Interphases"/>
                <a:cs typeface="TT Interphases"/>
                <a:sym typeface="TT Interphases"/>
              </a:rPr>
              <a:t> This feature reduces the need for manual vetting of thousands of candidates.</a:t>
            </a:r>
          </a:p>
          <a:p>
            <a:pPr algn="l">
              <a:lnSpc>
                <a:spcPts val="2340"/>
              </a:lnSpc>
            </a:pPr>
            <a:r>
              <a:rPr lang="en-US" sz="1800" spc="-27">
                <a:solidFill>
                  <a:srgbClr val="EDEDED"/>
                </a:solidFill>
                <a:latin typeface="TT Interphases"/>
                <a:ea typeface="TT Interphases"/>
                <a:cs typeface="TT Interphases"/>
                <a:sym typeface="TT Interphases"/>
              </a:rPr>
              <a:t> It also helps prioritize the most promising targets for follow-up observations.</a:t>
            </a:r>
          </a:p>
          <a:p>
            <a:pPr algn="l">
              <a:lnSpc>
                <a:spcPts val="2340"/>
              </a:lnSpc>
            </a:pPr>
            <a:r>
              <a:rPr lang="en-US" sz="1800" spc="-27">
                <a:solidFill>
                  <a:srgbClr val="EDEDED"/>
                </a:solidFill>
                <a:latin typeface="TT Interphases"/>
                <a:ea typeface="TT Interphases"/>
                <a:cs typeface="TT Interphases"/>
                <a:sym typeface="TT Interphases"/>
              </a:rPr>
              <a:t> By automating classification, the model speeds up exoplanet discovery and increases reliability.</a:t>
            </a:r>
          </a:p>
        </p:txBody>
      </p:sp>
      <p:sp>
        <p:nvSpPr>
          <p:cNvPr name="TextBox 14" id="14"/>
          <p:cNvSpPr txBox="true"/>
          <p:nvPr/>
        </p:nvSpPr>
        <p:spPr>
          <a:xfrm rot="0">
            <a:off x="1361025" y="4089724"/>
            <a:ext cx="4838098" cy="901743"/>
          </a:xfrm>
          <a:prstGeom prst="rect">
            <a:avLst/>
          </a:prstGeom>
        </p:spPr>
        <p:txBody>
          <a:bodyPr anchor="t" rtlCol="false" tIns="0" lIns="0" bIns="0" rIns="0">
            <a:spAutoFit/>
          </a:bodyPr>
          <a:lstStyle/>
          <a:p>
            <a:pPr algn="ctr">
              <a:lnSpc>
                <a:spcPts val="3187"/>
              </a:lnSpc>
            </a:pPr>
            <a:r>
              <a:rPr lang="en-US" b="true" sz="3035" spc="-182">
                <a:solidFill>
                  <a:srgbClr val="EDEDED"/>
                </a:solidFill>
                <a:latin typeface="Helvetica World Bold"/>
                <a:ea typeface="Helvetica World Bold"/>
                <a:cs typeface="Helvetica World Bold"/>
                <a:sym typeface="Helvetica World Bold"/>
              </a:rPr>
              <a:t>EXOPLANET CANDIDATE CLASSIFICATION</a:t>
            </a:r>
          </a:p>
        </p:txBody>
      </p:sp>
      <p:sp>
        <p:nvSpPr>
          <p:cNvPr name="AutoShape 15" id="15"/>
          <p:cNvSpPr/>
          <p:nvPr/>
        </p:nvSpPr>
        <p:spPr>
          <a:xfrm flipV="true">
            <a:off x="1483191" y="5451158"/>
            <a:ext cx="0" cy="3361174"/>
          </a:xfrm>
          <a:prstGeom prst="line">
            <a:avLst/>
          </a:prstGeom>
          <a:ln cap="flat" w="19050">
            <a:solidFill>
              <a:srgbClr val="EDEDED"/>
            </a:solidFill>
            <a:prstDash val="solid"/>
            <a:headEnd type="none" len="sm" w="sm"/>
            <a:tailEnd type="none" len="sm" w="sm"/>
          </a:ln>
        </p:spPr>
      </p:sp>
      <p:sp>
        <p:nvSpPr>
          <p:cNvPr name="AutoShape 16" id="16"/>
          <p:cNvSpPr/>
          <p:nvPr/>
        </p:nvSpPr>
        <p:spPr>
          <a:xfrm>
            <a:off x="6698357" y="4655492"/>
            <a:ext cx="4872235" cy="0"/>
          </a:xfrm>
          <a:prstGeom prst="line">
            <a:avLst/>
          </a:prstGeom>
          <a:ln cap="flat" w="19050">
            <a:solidFill>
              <a:srgbClr val="EDEDED"/>
            </a:solidFill>
            <a:prstDash val="solid"/>
            <a:headEnd type="none" len="sm" w="sm"/>
            <a:tailEnd type="none" len="sm" w="sm"/>
          </a:ln>
        </p:spPr>
      </p:sp>
      <p:grpSp>
        <p:nvGrpSpPr>
          <p:cNvPr name="Group 17" id="17"/>
          <p:cNvGrpSpPr>
            <a:grpSpLocks noChangeAspect="true"/>
          </p:cNvGrpSpPr>
          <p:nvPr/>
        </p:nvGrpSpPr>
        <p:grpSpPr>
          <a:xfrm rot="0">
            <a:off x="6698357" y="1219200"/>
            <a:ext cx="4892199" cy="2751827"/>
            <a:chOff x="0" y="0"/>
            <a:chExt cx="11289030" cy="6350000"/>
          </a:xfrm>
        </p:grpSpPr>
        <p:sp>
          <p:nvSpPr>
            <p:cNvPr name="Freeform 18" id="18"/>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0" t="-7731" r="0" b="-7731"/>
              </a:stretch>
            </a:blipFill>
          </p:spPr>
        </p:sp>
      </p:grpSp>
      <p:grpSp>
        <p:nvGrpSpPr>
          <p:cNvPr name="Group 19" id="19"/>
          <p:cNvGrpSpPr/>
          <p:nvPr/>
        </p:nvGrpSpPr>
        <p:grpSpPr>
          <a:xfrm rot="0">
            <a:off x="6698357" y="3822959"/>
            <a:ext cx="4892199" cy="1226751"/>
            <a:chOff x="0" y="0"/>
            <a:chExt cx="1288480" cy="323095"/>
          </a:xfrm>
        </p:grpSpPr>
        <p:sp>
          <p:nvSpPr>
            <p:cNvPr name="Freeform 20" id="20"/>
            <p:cNvSpPr/>
            <p:nvPr/>
          </p:nvSpPr>
          <p:spPr>
            <a:xfrm flipH="false" flipV="false" rot="0">
              <a:off x="0" y="0"/>
              <a:ext cx="1288480" cy="323095"/>
            </a:xfrm>
            <a:custGeom>
              <a:avLst/>
              <a:gdLst/>
              <a:ahLst/>
              <a:cxnLst/>
              <a:rect r="r" b="b" t="t" l="l"/>
              <a:pathLst>
                <a:path h="323095" w="1288480">
                  <a:moveTo>
                    <a:pt x="0" y="0"/>
                  </a:moveTo>
                  <a:lnTo>
                    <a:pt x="1288480" y="0"/>
                  </a:lnTo>
                  <a:lnTo>
                    <a:pt x="1288480" y="323095"/>
                  </a:lnTo>
                  <a:lnTo>
                    <a:pt x="0" y="323095"/>
                  </a:lnTo>
                  <a:close/>
                </a:path>
              </a:pathLst>
            </a:custGeom>
            <a:solidFill>
              <a:srgbClr val="3E4466"/>
            </a:solidFill>
            <a:ln cap="sq">
              <a:noFill/>
              <a:prstDash val="solid"/>
              <a:miter/>
            </a:ln>
          </p:spPr>
        </p:sp>
        <p:sp>
          <p:nvSpPr>
            <p:cNvPr name="TextBox 21" id="21"/>
            <p:cNvSpPr txBox="true"/>
            <p:nvPr/>
          </p:nvSpPr>
          <p:spPr>
            <a:xfrm>
              <a:off x="0" y="104775"/>
              <a:ext cx="1288480" cy="218320"/>
            </a:xfrm>
            <a:prstGeom prst="rect">
              <a:avLst/>
            </a:prstGeom>
          </p:spPr>
          <p:txBody>
            <a:bodyPr anchor="ctr" rtlCol="false" tIns="50800" lIns="50800" bIns="50800" rIns="50800"/>
            <a:lstStyle/>
            <a:p>
              <a:pPr algn="ctr" marL="0" indent="0" lvl="0">
                <a:lnSpc>
                  <a:spcPts val="799"/>
                </a:lnSpc>
                <a:spcBef>
                  <a:spcPct val="0"/>
                </a:spcBef>
              </a:pPr>
            </a:p>
          </p:txBody>
        </p:sp>
      </p:grpSp>
      <p:grpSp>
        <p:nvGrpSpPr>
          <p:cNvPr name="Group 22" id="22"/>
          <p:cNvGrpSpPr/>
          <p:nvPr/>
        </p:nvGrpSpPr>
        <p:grpSpPr>
          <a:xfrm rot="0">
            <a:off x="6695701" y="3822959"/>
            <a:ext cx="4896599" cy="5435341"/>
            <a:chOff x="0" y="0"/>
            <a:chExt cx="1289639" cy="1431530"/>
          </a:xfrm>
        </p:grpSpPr>
        <p:sp>
          <p:nvSpPr>
            <p:cNvPr name="Freeform 23" id="23"/>
            <p:cNvSpPr/>
            <p:nvPr/>
          </p:nvSpPr>
          <p:spPr>
            <a:xfrm flipH="false" flipV="false" rot="0">
              <a:off x="0" y="0"/>
              <a:ext cx="1289639" cy="1431530"/>
            </a:xfrm>
            <a:custGeom>
              <a:avLst/>
              <a:gdLst/>
              <a:ahLst/>
              <a:cxnLst/>
              <a:rect r="r" b="b" t="t" l="l"/>
              <a:pathLst>
                <a:path h="1431530" w="1289639">
                  <a:moveTo>
                    <a:pt x="36365" y="0"/>
                  </a:moveTo>
                  <a:lnTo>
                    <a:pt x="1253274" y="0"/>
                  </a:lnTo>
                  <a:cubicBezTo>
                    <a:pt x="1262919" y="0"/>
                    <a:pt x="1272168" y="3831"/>
                    <a:pt x="1278988" y="10651"/>
                  </a:cubicBezTo>
                  <a:cubicBezTo>
                    <a:pt x="1285808" y="17471"/>
                    <a:pt x="1289639" y="26720"/>
                    <a:pt x="1289639" y="36365"/>
                  </a:cubicBezTo>
                  <a:lnTo>
                    <a:pt x="1289639" y="1395165"/>
                  </a:lnTo>
                  <a:cubicBezTo>
                    <a:pt x="1289639" y="1404810"/>
                    <a:pt x="1285808" y="1414059"/>
                    <a:pt x="1278988" y="1420879"/>
                  </a:cubicBezTo>
                  <a:cubicBezTo>
                    <a:pt x="1272168" y="1427699"/>
                    <a:pt x="1262919" y="1431530"/>
                    <a:pt x="1253274" y="1431530"/>
                  </a:cubicBezTo>
                  <a:lnTo>
                    <a:pt x="36365" y="1431530"/>
                  </a:lnTo>
                  <a:cubicBezTo>
                    <a:pt x="26720" y="1431530"/>
                    <a:pt x="17471" y="1427699"/>
                    <a:pt x="10651" y="1420879"/>
                  </a:cubicBezTo>
                  <a:cubicBezTo>
                    <a:pt x="3831" y="1414059"/>
                    <a:pt x="0" y="1404810"/>
                    <a:pt x="0" y="1395165"/>
                  </a:cubicBezTo>
                  <a:lnTo>
                    <a:pt x="0" y="36365"/>
                  </a:lnTo>
                  <a:cubicBezTo>
                    <a:pt x="0" y="26720"/>
                    <a:pt x="3831" y="17471"/>
                    <a:pt x="10651" y="10651"/>
                  </a:cubicBezTo>
                  <a:cubicBezTo>
                    <a:pt x="17471" y="3831"/>
                    <a:pt x="26720" y="0"/>
                    <a:pt x="36365" y="0"/>
                  </a:cubicBezTo>
                  <a:close/>
                </a:path>
              </a:pathLst>
            </a:custGeom>
            <a:solidFill>
              <a:srgbClr val="3E4466"/>
            </a:solidFill>
            <a:ln cap="rnd">
              <a:noFill/>
              <a:prstDash val="solid"/>
              <a:round/>
            </a:ln>
          </p:spPr>
        </p:sp>
        <p:sp>
          <p:nvSpPr>
            <p:cNvPr name="TextBox 24" id="24"/>
            <p:cNvSpPr txBox="true"/>
            <p:nvPr/>
          </p:nvSpPr>
          <p:spPr>
            <a:xfrm>
              <a:off x="0" y="104775"/>
              <a:ext cx="1289639" cy="1326755"/>
            </a:xfrm>
            <a:prstGeom prst="rect">
              <a:avLst/>
            </a:prstGeom>
          </p:spPr>
          <p:txBody>
            <a:bodyPr anchor="ctr" rtlCol="false" tIns="50800" lIns="50800" bIns="50800" rIns="50800"/>
            <a:lstStyle/>
            <a:p>
              <a:pPr algn="ctr">
                <a:lnSpc>
                  <a:spcPts val="799"/>
                </a:lnSpc>
              </a:pPr>
            </a:p>
          </p:txBody>
        </p:sp>
      </p:grpSp>
      <p:sp>
        <p:nvSpPr>
          <p:cNvPr name="TextBox 25" id="25"/>
          <p:cNvSpPr txBox="true"/>
          <p:nvPr/>
        </p:nvSpPr>
        <p:spPr>
          <a:xfrm rot="0">
            <a:off x="7167843" y="5380605"/>
            <a:ext cx="4306229" cy="3539490"/>
          </a:xfrm>
          <a:prstGeom prst="rect">
            <a:avLst/>
          </a:prstGeom>
        </p:spPr>
        <p:txBody>
          <a:bodyPr anchor="t" rtlCol="false" tIns="0" lIns="0" bIns="0" rIns="0">
            <a:spAutoFit/>
          </a:bodyPr>
          <a:lstStyle/>
          <a:p>
            <a:pPr algn="l">
              <a:lnSpc>
                <a:spcPts val="2340"/>
              </a:lnSpc>
            </a:pPr>
            <a:r>
              <a:rPr lang="en-US" sz="1800" spc="-27">
                <a:solidFill>
                  <a:srgbClr val="EDEDED"/>
                </a:solidFill>
                <a:latin typeface="TT Interphases"/>
                <a:ea typeface="TT Interphases"/>
                <a:cs typeface="TT Interphases"/>
                <a:sym typeface="TT Interphases"/>
              </a:rPr>
              <a:t>The system combines four different algorithms — XGBoost, LightGBM, CatBoost, and a Neural Network.</a:t>
            </a:r>
          </a:p>
          <a:p>
            <a:pPr algn="l">
              <a:lnSpc>
                <a:spcPts val="2340"/>
              </a:lnSpc>
            </a:pPr>
            <a:r>
              <a:rPr lang="en-US" sz="1800" spc="-27">
                <a:solidFill>
                  <a:srgbClr val="EDEDED"/>
                </a:solidFill>
                <a:latin typeface="TT Interphases"/>
                <a:ea typeface="TT Interphases"/>
                <a:cs typeface="TT Interphases"/>
                <a:sym typeface="TT Interphases"/>
              </a:rPr>
              <a:t> Each model contributes its strengths to improve overall prediction stability.</a:t>
            </a:r>
          </a:p>
          <a:p>
            <a:pPr algn="l">
              <a:lnSpc>
                <a:spcPts val="2340"/>
              </a:lnSpc>
            </a:pPr>
            <a:r>
              <a:rPr lang="en-US" sz="1800" spc="-27">
                <a:solidFill>
                  <a:srgbClr val="EDEDED"/>
                </a:solidFill>
                <a:latin typeface="TT Interphases"/>
                <a:ea typeface="TT Interphases"/>
                <a:cs typeface="TT Interphases"/>
                <a:sym typeface="TT Interphases"/>
              </a:rPr>
              <a:t> This ensemble approach reduces overfitting and balances biases between models.</a:t>
            </a:r>
          </a:p>
          <a:p>
            <a:pPr algn="l">
              <a:lnSpc>
                <a:spcPts val="2340"/>
              </a:lnSpc>
            </a:pPr>
            <a:r>
              <a:rPr lang="en-US" sz="1800" spc="-27">
                <a:solidFill>
                  <a:srgbClr val="EDEDED"/>
                </a:solidFill>
                <a:latin typeface="TT Interphases"/>
                <a:ea typeface="TT Interphases"/>
                <a:cs typeface="TT Interphases"/>
                <a:sym typeface="TT Interphases"/>
              </a:rPr>
              <a:t> It produces more consistent probability scores than using a single model.</a:t>
            </a:r>
          </a:p>
          <a:p>
            <a:pPr algn="l">
              <a:lnSpc>
                <a:spcPts val="2340"/>
              </a:lnSpc>
            </a:pPr>
            <a:r>
              <a:rPr lang="en-US" sz="1800" spc="-27">
                <a:solidFill>
                  <a:srgbClr val="EDEDED"/>
                </a:solidFill>
                <a:latin typeface="TT Interphases"/>
                <a:ea typeface="TT Interphases"/>
                <a:cs typeface="TT Interphases"/>
                <a:sym typeface="TT Interphases"/>
              </a:rPr>
              <a:t> The result is higher accuracy and stronger confidence in predicted outcomes.</a:t>
            </a:r>
          </a:p>
        </p:txBody>
      </p:sp>
      <p:sp>
        <p:nvSpPr>
          <p:cNvPr name="TextBox 26" id="26"/>
          <p:cNvSpPr txBox="true"/>
          <p:nvPr/>
        </p:nvSpPr>
        <p:spPr>
          <a:xfrm rot="0">
            <a:off x="7046374" y="4089724"/>
            <a:ext cx="4420401" cy="901743"/>
          </a:xfrm>
          <a:prstGeom prst="rect">
            <a:avLst/>
          </a:prstGeom>
        </p:spPr>
        <p:txBody>
          <a:bodyPr anchor="t" rtlCol="false" tIns="0" lIns="0" bIns="0" rIns="0">
            <a:spAutoFit/>
          </a:bodyPr>
          <a:lstStyle/>
          <a:p>
            <a:pPr algn="ctr">
              <a:lnSpc>
                <a:spcPts val="3187"/>
              </a:lnSpc>
            </a:pPr>
            <a:r>
              <a:rPr lang="en-US" b="true" sz="3035" spc="-182">
                <a:solidFill>
                  <a:srgbClr val="EDEDED"/>
                </a:solidFill>
                <a:latin typeface="Helvetica World Bold"/>
                <a:ea typeface="Helvetica World Bold"/>
                <a:cs typeface="Helvetica World Bold"/>
                <a:sym typeface="Helvetica World Bold"/>
              </a:rPr>
              <a:t>MULTI-MODEL ENSEMBLE PREDICTION</a:t>
            </a:r>
          </a:p>
        </p:txBody>
      </p:sp>
      <p:sp>
        <p:nvSpPr>
          <p:cNvPr name="AutoShape 27" id="27"/>
          <p:cNvSpPr/>
          <p:nvPr/>
        </p:nvSpPr>
        <p:spPr>
          <a:xfrm flipV="true">
            <a:off x="6947320" y="5451158"/>
            <a:ext cx="0" cy="3361174"/>
          </a:xfrm>
          <a:prstGeom prst="line">
            <a:avLst/>
          </a:prstGeom>
          <a:ln cap="flat" w="19050">
            <a:solidFill>
              <a:srgbClr val="EDEDED"/>
            </a:solidFill>
            <a:prstDash val="solid"/>
            <a:headEnd type="none" len="sm" w="sm"/>
            <a:tailEnd type="none" len="sm" w="sm"/>
          </a:ln>
        </p:spPr>
      </p:sp>
      <p:sp>
        <p:nvSpPr>
          <p:cNvPr name="AutoShape 28" id="28"/>
          <p:cNvSpPr/>
          <p:nvPr/>
        </p:nvSpPr>
        <p:spPr>
          <a:xfrm>
            <a:off x="12162113" y="4655492"/>
            <a:ext cx="4872235" cy="0"/>
          </a:xfrm>
          <a:prstGeom prst="line">
            <a:avLst/>
          </a:prstGeom>
          <a:ln cap="flat" w="19050">
            <a:solidFill>
              <a:srgbClr val="EDEDED"/>
            </a:solidFill>
            <a:prstDash val="solid"/>
            <a:headEnd type="none" len="sm" w="sm"/>
            <a:tailEnd type="none" len="sm" w="sm"/>
          </a:ln>
        </p:spPr>
      </p:sp>
      <p:grpSp>
        <p:nvGrpSpPr>
          <p:cNvPr name="Group 29" id="29"/>
          <p:cNvGrpSpPr>
            <a:grpSpLocks noChangeAspect="true"/>
          </p:cNvGrpSpPr>
          <p:nvPr/>
        </p:nvGrpSpPr>
        <p:grpSpPr>
          <a:xfrm rot="0">
            <a:off x="12162113" y="1219200"/>
            <a:ext cx="4892199" cy="2751827"/>
            <a:chOff x="0" y="0"/>
            <a:chExt cx="11289030" cy="6350000"/>
          </a:xfrm>
        </p:grpSpPr>
        <p:sp>
          <p:nvSpPr>
            <p:cNvPr name="Freeform 30" id="30"/>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7"/>
              <a:stretch>
                <a:fillRect l="-43753" t="-73404" r="-49736" b="-55940"/>
              </a:stretch>
            </a:blipFill>
          </p:spPr>
        </p:sp>
      </p:grpSp>
      <p:grpSp>
        <p:nvGrpSpPr>
          <p:cNvPr name="Group 31" id="31"/>
          <p:cNvGrpSpPr/>
          <p:nvPr/>
        </p:nvGrpSpPr>
        <p:grpSpPr>
          <a:xfrm rot="0">
            <a:off x="12162113" y="3822959"/>
            <a:ext cx="4892199" cy="1226751"/>
            <a:chOff x="0" y="0"/>
            <a:chExt cx="1288480" cy="323095"/>
          </a:xfrm>
        </p:grpSpPr>
        <p:sp>
          <p:nvSpPr>
            <p:cNvPr name="Freeform 32" id="32"/>
            <p:cNvSpPr/>
            <p:nvPr/>
          </p:nvSpPr>
          <p:spPr>
            <a:xfrm flipH="false" flipV="false" rot="0">
              <a:off x="0" y="0"/>
              <a:ext cx="1288480" cy="323095"/>
            </a:xfrm>
            <a:custGeom>
              <a:avLst/>
              <a:gdLst/>
              <a:ahLst/>
              <a:cxnLst/>
              <a:rect r="r" b="b" t="t" l="l"/>
              <a:pathLst>
                <a:path h="323095" w="1288480">
                  <a:moveTo>
                    <a:pt x="0" y="0"/>
                  </a:moveTo>
                  <a:lnTo>
                    <a:pt x="1288480" y="0"/>
                  </a:lnTo>
                  <a:lnTo>
                    <a:pt x="1288480" y="323095"/>
                  </a:lnTo>
                  <a:lnTo>
                    <a:pt x="0" y="323095"/>
                  </a:lnTo>
                  <a:close/>
                </a:path>
              </a:pathLst>
            </a:custGeom>
            <a:solidFill>
              <a:srgbClr val="3E4466"/>
            </a:solidFill>
            <a:ln cap="sq">
              <a:noFill/>
              <a:prstDash val="solid"/>
              <a:miter/>
            </a:ln>
          </p:spPr>
        </p:sp>
        <p:sp>
          <p:nvSpPr>
            <p:cNvPr name="TextBox 33" id="33"/>
            <p:cNvSpPr txBox="true"/>
            <p:nvPr/>
          </p:nvSpPr>
          <p:spPr>
            <a:xfrm>
              <a:off x="0" y="104775"/>
              <a:ext cx="1288480" cy="218320"/>
            </a:xfrm>
            <a:prstGeom prst="rect">
              <a:avLst/>
            </a:prstGeom>
          </p:spPr>
          <p:txBody>
            <a:bodyPr anchor="ctr" rtlCol="false" tIns="50800" lIns="50800" bIns="50800" rIns="50800"/>
            <a:lstStyle/>
            <a:p>
              <a:pPr algn="ctr" marL="0" indent="0" lvl="0">
                <a:lnSpc>
                  <a:spcPts val="799"/>
                </a:lnSpc>
                <a:spcBef>
                  <a:spcPct val="0"/>
                </a:spcBef>
              </a:pPr>
            </a:p>
          </p:txBody>
        </p:sp>
      </p:grpSp>
      <p:grpSp>
        <p:nvGrpSpPr>
          <p:cNvPr name="Group 34" id="34"/>
          <p:cNvGrpSpPr/>
          <p:nvPr/>
        </p:nvGrpSpPr>
        <p:grpSpPr>
          <a:xfrm rot="0">
            <a:off x="12159457" y="3822959"/>
            <a:ext cx="4896599" cy="5435341"/>
            <a:chOff x="0" y="0"/>
            <a:chExt cx="1289639" cy="1431530"/>
          </a:xfrm>
        </p:grpSpPr>
        <p:sp>
          <p:nvSpPr>
            <p:cNvPr name="Freeform 35" id="35"/>
            <p:cNvSpPr/>
            <p:nvPr/>
          </p:nvSpPr>
          <p:spPr>
            <a:xfrm flipH="false" flipV="false" rot="0">
              <a:off x="0" y="0"/>
              <a:ext cx="1289639" cy="1431530"/>
            </a:xfrm>
            <a:custGeom>
              <a:avLst/>
              <a:gdLst/>
              <a:ahLst/>
              <a:cxnLst/>
              <a:rect r="r" b="b" t="t" l="l"/>
              <a:pathLst>
                <a:path h="1431530" w="1289639">
                  <a:moveTo>
                    <a:pt x="36365" y="0"/>
                  </a:moveTo>
                  <a:lnTo>
                    <a:pt x="1253274" y="0"/>
                  </a:lnTo>
                  <a:cubicBezTo>
                    <a:pt x="1262919" y="0"/>
                    <a:pt x="1272168" y="3831"/>
                    <a:pt x="1278988" y="10651"/>
                  </a:cubicBezTo>
                  <a:cubicBezTo>
                    <a:pt x="1285808" y="17471"/>
                    <a:pt x="1289639" y="26720"/>
                    <a:pt x="1289639" y="36365"/>
                  </a:cubicBezTo>
                  <a:lnTo>
                    <a:pt x="1289639" y="1395165"/>
                  </a:lnTo>
                  <a:cubicBezTo>
                    <a:pt x="1289639" y="1404810"/>
                    <a:pt x="1285808" y="1414059"/>
                    <a:pt x="1278988" y="1420879"/>
                  </a:cubicBezTo>
                  <a:cubicBezTo>
                    <a:pt x="1272168" y="1427699"/>
                    <a:pt x="1262919" y="1431530"/>
                    <a:pt x="1253274" y="1431530"/>
                  </a:cubicBezTo>
                  <a:lnTo>
                    <a:pt x="36365" y="1431530"/>
                  </a:lnTo>
                  <a:cubicBezTo>
                    <a:pt x="26720" y="1431530"/>
                    <a:pt x="17471" y="1427699"/>
                    <a:pt x="10651" y="1420879"/>
                  </a:cubicBezTo>
                  <a:cubicBezTo>
                    <a:pt x="3831" y="1414059"/>
                    <a:pt x="0" y="1404810"/>
                    <a:pt x="0" y="1395165"/>
                  </a:cubicBezTo>
                  <a:lnTo>
                    <a:pt x="0" y="36365"/>
                  </a:lnTo>
                  <a:cubicBezTo>
                    <a:pt x="0" y="26720"/>
                    <a:pt x="3831" y="17471"/>
                    <a:pt x="10651" y="10651"/>
                  </a:cubicBezTo>
                  <a:cubicBezTo>
                    <a:pt x="17471" y="3831"/>
                    <a:pt x="26720" y="0"/>
                    <a:pt x="36365" y="0"/>
                  </a:cubicBezTo>
                  <a:close/>
                </a:path>
              </a:pathLst>
            </a:custGeom>
            <a:solidFill>
              <a:srgbClr val="3E4466"/>
            </a:solidFill>
            <a:ln cap="rnd">
              <a:noFill/>
              <a:prstDash val="solid"/>
              <a:round/>
            </a:ln>
          </p:spPr>
        </p:sp>
        <p:sp>
          <p:nvSpPr>
            <p:cNvPr name="TextBox 36" id="36"/>
            <p:cNvSpPr txBox="true"/>
            <p:nvPr/>
          </p:nvSpPr>
          <p:spPr>
            <a:xfrm>
              <a:off x="0" y="104775"/>
              <a:ext cx="1289639" cy="1326755"/>
            </a:xfrm>
            <a:prstGeom prst="rect">
              <a:avLst/>
            </a:prstGeom>
          </p:spPr>
          <p:txBody>
            <a:bodyPr anchor="ctr" rtlCol="false" tIns="50800" lIns="50800" bIns="50800" rIns="50800"/>
            <a:lstStyle/>
            <a:p>
              <a:pPr algn="ctr">
                <a:lnSpc>
                  <a:spcPts val="799"/>
                </a:lnSpc>
              </a:pPr>
            </a:p>
          </p:txBody>
        </p:sp>
      </p:grpSp>
      <p:sp>
        <p:nvSpPr>
          <p:cNvPr name="TextBox 37" id="37"/>
          <p:cNvSpPr txBox="true"/>
          <p:nvPr/>
        </p:nvSpPr>
        <p:spPr>
          <a:xfrm rot="0">
            <a:off x="12583265" y="5489258"/>
            <a:ext cx="4326192" cy="3834765"/>
          </a:xfrm>
          <a:prstGeom prst="rect">
            <a:avLst/>
          </a:prstGeom>
        </p:spPr>
        <p:txBody>
          <a:bodyPr anchor="t" rtlCol="false" tIns="0" lIns="0" bIns="0" rIns="0">
            <a:spAutoFit/>
          </a:bodyPr>
          <a:lstStyle/>
          <a:p>
            <a:pPr algn="l">
              <a:lnSpc>
                <a:spcPts val="2340"/>
              </a:lnSpc>
            </a:pPr>
            <a:r>
              <a:rPr lang="en-US" sz="1800" spc="-27">
                <a:solidFill>
                  <a:srgbClr val="EDEDED"/>
                </a:solidFill>
                <a:latin typeface="TT Interphases"/>
                <a:ea typeface="TT Interphases"/>
                <a:cs typeface="TT Interphases"/>
                <a:sym typeface="TT Interphases"/>
              </a:rPr>
              <a:t>The model generates new features such as ratios, logarithmic values, and zone indicators from raw inputs.</a:t>
            </a:r>
          </a:p>
          <a:p>
            <a:pPr algn="l">
              <a:lnSpc>
                <a:spcPts val="2340"/>
              </a:lnSpc>
            </a:pPr>
            <a:r>
              <a:rPr lang="en-US" sz="1800" spc="-27">
                <a:solidFill>
                  <a:srgbClr val="EDEDED"/>
                </a:solidFill>
                <a:latin typeface="TT Interphases"/>
                <a:ea typeface="TT Interphases"/>
                <a:cs typeface="TT Interphases"/>
                <a:sym typeface="TT Interphases"/>
              </a:rPr>
              <a:t> These engineered features help the algorithms detect hidden patterns.</a:t>
            </a:r>
          </a:p>
          <a:p>
            <a:pPr algn="l">
              <a:lnSpc>
                <a:spcPts val="2340"/>
              </a:lnSpc>
            </a:pPr>
            <a:r>
              <a:rPr lang="en-US" sz="1800" spc="-27">
                <a:solidFill>
                  <a:srgbClr val="EDEDED"/>
                </a:solidFill>
                <a:latin typeface="TT Interphases"/>
                <a:ea typeface="TT Interphases"/>
                <a:cs typeface="TT Interphases"/>
                <a:sym typeface="TT Interphases"/>
              </a:rPr>
              <a:t> They provide richer information about planetary systems than raw numbers alone.</a:t>
            </a:r>
          </a:p>
          <a:p>
            <a:pPr algn="l">
              <a:lnSpc>
                <a:spcPts val="2340"/>
              </a:lnSpc>
            </a:pPr>
            <a:r>
              <a:rPr lang="en-US" sz="1800" spc="-27">
                <a:solidFill>
                  <a:srgbClr val="EDEDED"/>
                </a:solidFill>
                <a:latin typeface="TT Interphases"/>
                <a:ea typeface="TT Interphases"/>
                <a:cs typeface="TT Interphases"/>
                <a:sym typeface="TT Interphases"/>
              </a:rPr>
              <a:t> This process allows the model to distinguish subtle differences between planet types.</a:t>
            </a:r>
          </a:p>
          <a:p>
            <a:pPr algn="l">
              <a:lnSpc>
                <a:spcPts val="2340"/>
              </a:lnSpc>
            </a:pPr>
            <a:r>
              <a:rPr lang="en-US" sz="1800" spc="-27">
                <a:solidFill>
                  <a:srgbClr val="EDEDED"/>
                </a:solidFill>
                <a:latin typeface="TT Interphases"/>
                <a:ea typeface="TT Interphases"/>
                <a:cs typeface="TT Interphases"/>
                <a:sym typeface="TT Interphases"/>
              </a:rPr>
              <a:t> As a result, the detection and classification performance significantly improves.</a:t>
            </a:r>
          </a:p>
          <a:p>
            <a:pPr algn="l">
              <a:lnSpc>
                <a:spcPts val="2340"/>
              </a:lnSpc>
            </a:pPr>
          </a:p>
        </p:txBody>
      </p:sp>
      <p:sp>
        <p:nvSpPr>
          <p:cNvPr name="TextBox 38" id="38"/>
          <p:cNvSpPr txBox="true"/>
          <p:nvPr/>
        </p:nvSpPr>
        <p:spPr>
          <a:xfrm rot="0">
            <a:off x="12583265" y="4089724"/>
            <a:ext cx="4179009" cy="1347513"/>
          </a:xfrm>
          <a:prstGeom prst="rect">
            <a:avLst/>
          </a:prstGeom>
        </p:spPr>
        <p:txBody>
          <a:bodyPr anchor="t" rtlCol="false" tIns="0" lIns="0" bIns="0" rIns="0">
            <a:spAutoFit/>
          </a:bodyPr>
          <a:lstStyle/>
          <a:p>
            <a:pPr algn="ctr">
              <a:lnSpc>
                <a:spcPts val="3187"/>
              </a:lnSpc>
            </a:pPr>
            <a:r>
              <a:rPr lang="en-US" b="true" sz="3035" spc="-182">
                <a:solidFill>
                  <a:srgbClr val="EDEDED"/>
                </a:solidFill>
                <a:latin typeface="Helvetica World Bold"/>
                <a:ea typeface="Helvetica World Bold"/>
                <a:cs typeface="Helvetica World Bold"/>
                <a:sym typeface="Helvetica World Bold"/>
              </a:rPr>
              <a:t>AUTOMATED FEATURE ENGINEERING FOR TRANSIT ANALYSIS</a:t>
            </a:r>
          </a:p>
        </p:txBody>
      </p:sp>
      <p:sp>
        <p:nvSpPr>
          <p:cNvPr name="AutoShape 39" id="39"/>
          <p:cNvSpPr/>
          <p:nvPr/>
        </p:nvSpPr>
        <p:spPr>
          <a:xfrm flipV="true">
            <a:off x="12411449" y="5535795"/>
            <a:ext cx="0" cy="3361174"/>
          </a:xfrm>
          <a:prstGeom prst="line">
            <a:avLst/>
          </a:prstGeom>
          <a:ln cap="flat" w="19050">
            <a:solidFill>
              <a:srgbClr val="EDEDED"/>
            </a:solidFill>
            <a:prstDash val="solid"/>
            <a:headEnd type="none" len="sm" w="sm"/>
            <a:tailEnd type="none" len="sm" w="sm"/>
          </a:ln>
        </p:spPr>
      </p:sp>
      <p:sp>
        <p:nvSpPr>
          <p:cNvPr name="Freeform 40" id="40"/>
          <p:cNvSpPr/>
          <p:nvPr/>
        </p:nvSpPr>
        <p:spPr>
          <a:xfrm flipH="false" flipV="false" rot="0">
            <a:off x="-949205" y="867804"/>
            <a:ext cx="1474026" cy="1479575"/>
          </a:xfrm>
          <a:custGeom>
            <a:avLst/>
            <a:gdLst/>
            <a:ahLst/>
            <a:cxnLst/>
            <a:rect r="r" b="b" t="t" l="l"/>
            <a:pathLst>
              <a:path h="1479575" w="1474026">
                <a:moveTo>
                  <a:pt x="0" y="0"/>
                </a:moveTo>
                <a:lnTo>
                  <a:pt x="1474026" y="0"/>
                </a:lnTo>
                <a:lnTo>
                  <a:pt x="1474026" y="1479575"/>
                </a:lnTo>
                <a:lnTo>
                  <a:pt x="0" y="1479575"/>
                </a:lnTo>
                <a:lnTo>
                  <a:pt x="0" y="0"/>
                </a:lnTo>
                <a:close/>
              </a:path>
            </a:pathLst>
          </a:custGeom>
          <a:blipFill>
            <a:blip r:embed="rId8">
              <a:alphaModFix amt="25000"/>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41" id="41"/>
          <p:cNvGrpSpPr/>
          <p:nvPr/>
        </p:nvGrpSpPr>
        <p:grpSpPr>
          <a:xfrm rot="0">
            <a:off x="16090145" y="764295"/>
            <a:ext cx="3378221" cy="625966"/>
            <a:chOff x="0" y="0"/>
            <a:chExt cx="4504295" cy="834621"/>
          </a:xfrm>
        </p:grpSpPr>
        <p:grpSp>
          <p:nvGrpSpPr>
            <p:cNvPr name="Group 42" id="42"/>
            <p:cNvGrpSpPr/>
            <p:nvPr/>
          </p:nvGrpSpPr>
          <p:grpSpPr>
            <a:xfrm rot="0">
              <a:off x="0" y="0"/>
              <a:ext cx="4504295" cy="834621"/>
              <a:chOff x="0" y="0"/>
              <a:chExt cx="1140118" cy="211258"/>
            </a:xfrm>
          </p:grpSpPr>
          <p:sp>
            <p:nvSpPr>
              <p:cNvPr name="Freeform 43" id="43"/>
              <p:cNvSpPr/>
              <p:nvPr/>
            </p:nvSpPr>
            <p:spPr>
              <a:xfrm flipH="false" flipV="false" rot="0">
                <a:off x="0" y="0"/>
                <a:ext cx="1140118" cy="211258"/>
              </a:xfrm>
              <a:custGeom>
                <a:avLst/>
                <a:gdLst/>
                <a:ahLst/>
                <a:cxnLst/>
                <a:rect r="r" b="b" t="t" l="l"/>
                <a:pathLst>
                  <a:path h="211258" w="1140118">
                    <a:moveTo>
                      <a:pt x="22917" y="0"/>
                    </a:moveTo>
                    <a:lnTo>
                      <a:pt x="1117201" y="0"/>
                    </a:lnTo>
                    <a:cubicBezTo>
                      <a:pt x="1123279" y="0"/>
                      <a:pt x="1129108" y="2414"/>
                      <a:pt x="1133406" y="6712"/>
                    </a:cubicBezTo>
                    <a:cubicBezTo>
                      <a:pt x="1137704" y="11010"/>
                      <a:pt x="1140118" y="16839"/>
                      <a:pt x="1140118" y="22917"/>
                    </a:cubicBezTo>
                    <a:lnTo>
                      <a:pt x="1140118" y="188340"/>
                    </a:lnTo>
                    <a:cubicBezTo>
                      <a:pt x="1140118" y="194418"/>
                      <a:pt x="1137704" y="200248"/>
                      <a:pt x="1133406" y="204545"/>
                    </a:cubicBezTo>
                    <a:cubicBezTo>
                      <a:pt x="1129108" y="208843"/>
                      <a:pt x="1123279" y="211258"/>
                      <a:pt x="1117201" y="211258"/>
                    </a:cubicBezTo>
                    <a:lnTo>
                      <a:pt x="22917" y="211258"/>
                    </a:lnTo>
                    <a:cubicBezTo>
                      <a:pt x="16839" y="211258"/>
                      <a:pt x="11010" y="208843"/>
                      <a:pt x="6712" y="204545"/>
                    </a:cubicBezTo>
                    <a:cubicBezTo>
                      <a:pt x="2414" y="200248"/>
                      <a:pt x="0" y="194418"/>
                      <a:pt x="0" y="188340"/>
                    </a:cubicBezTo>
                    <a:lnTo>
                      <a:pt x="0" y="22917"/>
                    </a:lnTo>
                    <a:cubicBezTo>
                      <a:pt x="0" y="16839"/>
                      <a:pt x="2414" y="11010"/>
                      <a:pt x="6712" y="6712"/>
                    </a:cubicBezTo>
                    <a:cubicBezTo>
                      <a:pt x="11010" y="2414"/>
                      <a:pt x="16839" y="0"/>
                      <a:pt x="22917" y="0"/>
                    </a:cubicBezTo>
                    <a:close/>
                  </a:path>
                </a:pathLst>
              </a:custGeom>
              <a:solidFill>
                <a:srgbClr val="A373F1"/>
              </a:solidFill>
              <a:ln cap="sq">
                <a:noFill/>
                <a:prstDash val="solid"/>
                <a:miter/>
              </a:ln>
            </p:spPr>
          </p:sp>
          <p:sp>
            <p:nvSpPr>
              <p:cNvPr name="TextBox 44" id="44"/>
              <p:cNvSpPr txBox="true"/>
              <p:nvPr/>
            </p:nvSpPr>
            <p:spPr>
              <a:xfrm>
                <a:off x="0" y="104775"/>
                <a:ext cx="1140118" cy="106483"/>
              </a:xfrm>
              <a:prstGeom prst="rect">
                <a:avLst/>
              </a:prstGeom>
            </p:spPr>
            <p:txBody>
              <a:bodyPr anchor="ctr" rtlCol="false" tIns="39644" lIns="39644" bIns="39644" rIns="39644"/>
              <a:lstStyle/>
              <a:p>
                <a:pPr algn="ctr">
                  <a:lnSpc>
                    <a:spcPts val="799"/>
                  </a:lnSpc>
                </a:pPr>
              </a:p>
            </p:txBody>
          </p:sp>
        </p:grpSp>
        <p:sp>
          <p:nvSpPr>
            <p:cNvPr name="TextBox 45" id="45"/>
            <p:cNvSpPr txBox="true"/>
            <p:nvPr/>
          </p:nvSpPr>
          <p:spPr>
            <a:xfrm rot="0">
              <a:off x="319210" y="206739"/>
              <a:ext cx="2463717" cy="382270"/>
            </a:xfrm>
            <a:prstGeom prst="rect">
              <a:avLst/>
            </a:prstGeom>
          </p:spPr>
          <p:txBody>
            <a:bodyPr anchor="t" rtlCol="false" tIns="0" lIns="0" bIns="0" rIns="0">
              <a:spAutoFit/>
            </a:bodyPr>
            <a:lstStyle/>
            <a:p>
              <a:pPr algn="l">
                <a:lnSpc>
                  <a:spcPts val="2339"/>
                </a:lnSpc>
              </a:pPr>
              <a:r>
                <a:rPr lang="en-US" sz="1799" spc="-26" b="true">
                  <a:solidFill>
                    <a:srgbClr val="FFFFFF"/>
                  </a:solidFill>
                  <a:latin typeface="TT Interphases Bold"/>
                  <a:ea typeface="TT Interphases Bold"/>
                  <a:cs typeface="TT Interphases Bold"/>
                  <a:sym typeface="TT Interphases Bold"/>
                </a:rPr>
                <a:t>OUR SOLUTIONS</a:t>
              </a:r>
            </a:p>
          </p:txBody>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24821" y="4572000"/>
            <a:ext cx="350770" cy="350770"/>
          </a:xfrm>
          <a:custGeom>
            <a:avLst/>
            <a:gdLst/>
            <a:ahLst/>
            <a:cxnLst/>
            <a:rect r="r" b="b" t="t" l="l"/>
            <a:pathLst>
              <a:path h="350770" w="350770">
                <a:moveTo>
                  <a:pt x="0" y="0"/>
                </a:moveTo>
                <a:lnTo>
                  <a:pt x="350769" y="0"/>
                </a:lnTo>
                <a:lnTo>
                  <a:pt x="350769" y="350770"/>
                </a:lnTo>
                <a:lnTo>
                  <a:pt x="0" y="350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222" y="-22625"/>
            <a:ext cx="18368444" cy="10332250"/>
          </a:xfrm>
          <a:custGeom>
            <a:avLst/>
            <a:gdLst/>
            <a:ahLst/>
            <a:cxnLst/>
            <a:rect r="r" b="b" t="t" l="l"/>
            <a:pathLst>
              <a:path h="10332250" w="18368444">
                <a:moveTo>
                  <a:pt x="0" y="0"/>
                </a:moveTo>
                <a:lnTo>
                  <a:pt x="18368444" y="0"/>
                </a:lnTo>
                <a:lnTo>
                  <a:pt x="18368444" y="10332250"/>
                </a:lnTo>
                <a:lnTo>
                  <a:pt x="0" y="103322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636071">
            <a:off x="6015713" y="7230891"/>
            <a:ext cx="2220489" cy="2719975"/>
          </a:xfrm>
          <a:custGeom>
            <a:avLst/>
            <a:gdLst/>
            <a:ahLst/>
            <a:cxnLst/>
            <a:rect r="r" b="b" t="t" l="l"/>
            <a:pathLst>
              <a:path h="2719975" w="2220489">
                <a:moveTo>
                  <a:pt x="0" y="0"/>
                </a:moveTo>
                <a:lnTo>
                  <a:pt x="2220488" y="0"/>
                </a:lnTo>
                <a:lnTo>
                  <a:pt x="2220488" y="2719976"/>
                </a:lnTo>
                <a:lnTo>
                  <a:pt x="0" y="27199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59521" y="8257702"/>
            <a:ext cx="738358" cy="738358"/>
          </a:xfrm>
          <a:custGeom>
            <a:avLst/>
            <a:gdLst/>
            <a:ahLst/>
            <a:cxnLst/>
            <a:rect r="r" b="b" t="t" l="l"/>
            <a:pathLst>
              <a:path h="738358" w="738358">
                <a:moveTo>
                  <a:pt x="0" y="0"/>
                </a:moveTo>
                <a:lnTo>
                  <a:pt x="738358" y="0"/>
                </a:lnTo>
                <a:lnTo>
                  <a:pt x="738358" y="738358"/>
                </a:lnTo>
                <a:lnTo>
                  <a:pt x="0" y="738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2122648" y="4547111"/>
            <a:ext cx="5525625" cy="0"/>
          </a:xfrm>
          <a:prstGeom prst="line">
            <a:avLst/>
          </a:prstGeom>
          <a:ln cap="flat" w="19050">
            <a:solidFill>
              <a:srgbClr val="EDEDED"/>
            </a:solidFill>
            <a:prstDash val="solid"/>
            <a:headEnd type="none" len="sm" w="sm"/>
            <a:tailEnd type="none" len="sm" w="sm"/>
          </a:ln>
        </p:spPr>
      </p:sp>
      <p:grpSp>
        <p:nvGrpSpPr>
          <p:cNvPr name="Group 8" id="8"/>
          <p:cNvGrpSpPr>
            <a:grpSpLocks noChangeAspect="true"/>
          </p:cNvGrpSpPr>
          <p:nvPr/>
        </p:nvGrpSpPr>
        <p:grpSpPr>
          <a:xfrm rot="0">
            <a:off x="12122648" y="649996"/>
            <a:ext cx="5548265" cy="3120860"/>
            <a:chOff x="0" y="0"/>
            <a:chExt cx="11289030" cy="6350000"/>
          </a:xfrm>
        </p:grpSpPr>
        <p:sp>
          <p:nvSpPr>
            <p:cNvPr name="Freeform 9" id="9"/>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9"/>
              <a:stretch>
                <a:fillRect l="-13485" t="-8925" r="-9044" b="0"/>
              </a:stretch>
            </a:blipFill>
          </p:spPr>
        </p:sp>
      </p:grpSp>
      <p:grpSp>
        <p:nvGrpSpPr>
          <p:cNvPr name="Group 10" id="10"/>
          <p:cNvGrpSpPr/>
          <p:nvPr/>
        </p:nvGrpSpPr>
        <p:grpSpPr>
          <a:xfrm rot="0">
            <a:off x="12122648" y="3559722"/>
            <a:ext cx="5548265" cy="1434474"/>
            <a:chOff x="0" y="0"/>
            <a:chExt cx="1288480" cy="333130"/>
          </a:xfrm>
        </p:grpSpPr>
        <p:sp>
          <p:nvSpPr>
            <p:cNvPr name="Freeform 11" id="11"/>
            <p:cNvSpPr/>
            <p:nvPr/>
          </p:nvSpPr>
          <p:spPr>
            <a:xfrm flipH="false" flipV="false" rot="0">
              <a:off x="0" y="0"/>
              <a:ext cx="1288480" cy="333130"/>
            </a:xfrm>
            <a:custGeom>
              <a:avLst/>
              <a:gdLst/>
              <a:ahLst/>
              <a:cxnLst/>
              <a:rect r="r" b="b" t="t" l="l"/>
              <a:pathLst>
                <a:path h="333130" w="1288480">
                  <a:moveTo>
                    <a:pt x="0" y="0"/>
                  </a:moveTo>
                  <a:lnTo>
                    <a:pt x="1288480" y="0"/>
                  </a:lnTo>
                  <a:lnTo>
                    <a:pt x="1288480" y="333130"/>
                  </a:lnTo>
                  <a:lnTo>
                    <a:pt x="0" y="333130"/>
                  </a:lnTo>
                  <a:close/>
                </a:path>
              </a:pathLst>
            </a:custGeom>
            <a:solidFill>
              <a:srgbClr val="3E4466"/>
            </a:solidFill>
            <a:ln cap="sq">
              <a:noFill/>
              <a:prstDash val="solid"/>
              <a:miter/>
            </a:ln>
          </p:spPr>
        </p:sp>
        <p:sp>
          <p:nvSpPr>
            <p:cNvPr name="TextBox 12" id="12"/>
            <p:cNvSpPr txBox="true"/>
            <p:nvPr/>
          </p:nvSpPr>
          <p:spPr>
            <a:xfrm>
              <a:off x="0" y="104775"/>
              <a:ext cx="1288480" cy="228355"/>
            </a:xfrm>
            <a:prstGeom prst="rect">
              <a:avLst/>
            </a:prstGeom>
          </p:spPr>
          <p:txBody>
            <a:bodyPr anchor="ctr" rtlCol="false" tIns="57613" lIns="57613" bIns="57613" rIns="57613"/>
            <a:lstStyle/>
            <a:p>
              <a:pPr algn="ctr" marL="0" indent="0" lvl="0">
                <a:lnSpc>
                  <a:spcPts val="800"/>
                </a:lnSpc>
                <a:spcBef>
                  <a:spcPct val="0"/>
                </a:spcBef>
              </a:pPr>
            </a:p>
          </p:txBody>
        </p:sp>
      </p:grpSp>
      <p:grpSp>
        <p:nvGrpSpPr>
          <p:cNvPr name="Group 13" id="13"/>
          <p:cNvGrpSpPr/>
          <p:nvPr/>
        </p:nvGrpSpPr>
        <p:grpSpPr>
          <a:xfrm rot="0">
            <a:off x="12119635" y="3602931"/>
            <a:ext cx="5553255" cy="6164246"/>
            <a:chOff x="0" y="0"/>
            <a:chExt cx="1289639" cy="1431530"/>
          </a:xfrm>
        </p:grpSpPr>
        <p:sp>
          <p:nvSpPr>
            <p:cNvPr name="Freeform 14" id="14"/>
            <p:cNvSpPr/>
            <p:nvPr/>
          </p:nvSpPr>
          <p:spPr>
            <a:xfrm flipH="false" flipV="false" rot="0">
              <a:off x="0" y="0"/>
              <a:ext cx="1289639" cy="1431530"/>
            </a:xfrm>
            <a:custGeom>
              <a:avLst/>
              <a:gdLst/>
              <a:ahLst/>
              <a:cxnLst/>
              <a:rect r="r" b="b" t="t" l="l"/>
              <a:pathLst>
                <a:path h="1431530" w="1289639">
                  <a:moveTo>
                    <a:pt x="32065" y="0"/>
                  </a:moveTo>
                  <a:lnTo>
                    <a:pt x="1257574" y="0"/>
                  </a:lnTo>
                  <a:cubicBezTo>
                    <a:pt x="1266078" y="0"/>
                    <a:pt x="1274234" y="3378"/>
                    <a:pt x="1280248" y="9392"/>
                  </a:cubicBezTo>
                  <a:cubicBezTo>
                    <a:pt x="1286261" y="15405"/>
                    <a:pt x="1289639" y="23561"/>
                    <a:pt x="1289639" y="32065"/>
                  </a:cubicBezTo>
                  <a:lnTo>
                    <a:pt x="1289639" y="1399465"/>
                  </a:lnTo>
                  <a:cubicBezTo>
                    <a:pt x="1289639" y="1407969"/>
                    <a:pt x="1286261" y="1416125"/>
                    <a:pt x="1280248" y="1422139"/>
                  </a:cubicBezTo>
                  <a:cubicBezTo>
                    <a:pt x="1274234" y="1428152"/>
                    <a:pt x="1266078" y="1431530"/>
                    <a:pt x="1257574" y="1431530"/>
                  </a:cubicBezTo>
                  <a:lnTo>
                    <a:pt x="32065" y="1431530"/>
                  </a:lnTo>
                  <a:cubicBezTo>
                    <a:pt x="23561" y="1431530"/>
                    <a:pt x="15405" y="1428152"/>
                    <a:pt x="9392" y="1422139"/>
                  </a:cubicBezTo>
                  <a:cubicBezTo>
                    <a:pt x="3378" y="1416125"/>
                    <a:pt x="0" y="1407969"/>
                    <a:pt x="0" y="1399465"/>
                  </a:cubicBezTo>
                  <a:lnTo>
                    <a:pt x="0" y="32065"/>
                  </a:lnTo>
                  <a:cubicBezTo>
                    <a:pt x="0" y="23561"/>
                    <a:pt x="3378" y="15405"/>
                    <a:pt x="9392" y="9392"/>
                  </a:cubicBezTo>
                  <a:cubicBezTo>
                    <a:pt x="15405" y="3378"/>
                    <a:pt x="23561" y="0"/>
                    <a:pt x="32065" y="0"/>
                  </a:cubicBezTo>
                  <a:close/>
                </a:path>
              </a:pathLst>
            </a:custGeom>
            <a:solidFill>
              <a:srgbClr val="3E4466"/>
            </a:solidFill>
            <a:ln cap="rnd">
              <a:noFill/>
              <a:prstDash val="solid"/>
              <a:round/>
            </a:ln>
          </p:spPr>
        </p:sp>
        <p:sp>
          <p:nvSpPr>
            <p:cNvPr name="TextBox 15" id="15"/>
            <p:cNvSpPr txBox="true"/>
            <p:nvPr/>
          </p:nvSpPr>
          <p:spPr>
            <a:xfrm>
              <a:off x="0" y="104775"/>
              <a:ext cx="1289639" cy="1326755"/>
            </a:xfrm>
            <a:prstGeom prst="rect">
              <a:avLst/>
            </a:prstGeom>
          </p:spPr>
          <p:txBody>
            <a:bodyPr anchor="ctr" rtlCol="false" tIns="57613" lIns="57613" bIns="57613" rIns="57613"/>
            <a:lstStyle/>
            <a:p>
              <a:pPr algn="ctr">
                <a:lnSpc>
                  <a:spcPts val="800"/>
                </a:lnSpc>
              </a:pPr>
            </a:p>
          </p:txBody>
        </p:sp>
      </p:grpSp>
      <p:sp>
        <p:nvSpPr>
          <p:cNvPr name="TextBox 16" id="16"/>
          <p:cNvSpPr txBox="true"/>
          <p:nvPr/>
        </p:nvSpPr>
        <p:spPr>
          <a:xfrm rot="0">
            <a:off x="12601766" y="4837045"/>
            <a:ext cx="4883714" cy="4357116"/>
          </a:xfrm>
          <a:prstGeom prst="rect">
            <a:avLst/>
          </a:prstGeom>
        </p:spPr>
        <p:txBody>
          <a:bodyPr anchor="t" rtlCol="false" tIns="0" lIns="0" bIns="0" rIns="0">
            <a:spAutoFit/>
          </a:bodyPr>
          <a:lstStyle/>
          <a:p>
            <a:pPr algn="l" marL="465224" indent="-232612" lvl="1">
              <a:lnSpc>
                <a:spcPts val="3490"/>
              </a:lnSpc>
              <a:buAutoNum type="arabicPeriod" startAt="1"/>
            </a:pPr>
            <a:r>
              <a:rPr lang="en-US" sz="2154" spc="-32">
                <a:solidFill>
                  <a:srgbClr val="EDEDED"/>
                </a:solidFill>
                <a:latin typeface="TT Interphases"/>
                <a:ea typeface="TT Interphases"/>
                <a:cs typeface="TT Interphases"/>
                <a:sym typeface="TT Interphases"/>
              </a:rPr>
              <a:t> Raw data from the three CSV files is transformed into the 27 features.</a:t>
            </a:r>
          </a:p>
          <a:p>
            <a:pPr algn="l" marL="465224" indent="-232612" lvl="1">
              <a:lnSpc>
                <a:spcPts val="2801"/>
              </a:lnSpc>
              <a:buAutoNum type="arabicPeriod" startAt="1"/>
            </a:pPr>
            <a:r>
              <a:rPr lang="en-US" sz="2154" spc="-32">
                <a:solidFill>
                  <a:srgbClr val="EDEDED"/>
                </a:solidFill>
                <a:latin typeface="TT Interphases"/>
                <a:ea typeface="TT Interphases"/>
                <a:cs typeface="TT Interphases"/>
                <a:sym typeface="TT Interphases"/>
              </a:rPr>
              <a:t> Features are scaled with the trained scaler.</a:t>
            </a:r>
          </a:p>
          <a:p>
            <a:pPr algn="l" marL="465224" indent="-232612" lvl="1">
              <a:lnSpc>
                <a:spcPts val="2801"/>
              </a:lnSpc>
              <a:buAutoNum type="arabicPeriod" startAt="1"/>
            </a:pPr>
            <a:r>
              <a:rPr lang="en-US" sz="2154" spc="-32">
                <a:solidFill>
                  <a:srgbClr val="EDEDED"/>
                </a:solidFill>
                <a:latin typeface="TT Interphases"/>
                <a:ea typeface="TT Interphases"/>
                <a:cs typeface="TT Interphases"/>
                <a:sym typeface="TT Interphases"/>
              </a:rPr>
              <a:t> Each model independently predicts the probability of a planet being real.</a:t>
            </a:r>
          </a:p>
          <a:p>
            <a:pPr algn="l" marL="465224" indent="-232612" lvl="1">
              <a:lnSpc>
                <a:spcPts val="2801"/>
              </a:lnSpc>
              <a:buAutoNum type="arabicPeriod" startAt="1"/>
            </a:pPr>
            <a:r>
              <a:rPr lang="en-US" sz="2154" spc="-32">
                <a:solidFill>
                  <a:srgbClr val="EDEDED"/>
                </a:solidFill>
                <a:latin typeface="TT Interphases"/>
                <a:ea typeface="TT Interphases"/>
                <a:cs typeface="TT Interphases"/>
                <a:sym typeface="TT Interphases"/>
              </a:rPr>
              <a:t> Probabilities are averaged into one ensemble score.</a:t>
            </a:r>
          </a:p>
          <a:p>
            <a:pPr algn="l" marL="465224" indent="-232612" lvl="1">
              <a:lnSpc>
                <a:spcPts val="2801"/>
              </a:lnSpc>
              <a:buAutoNum type="arabicPeriod" startAt="1"/>
            </a:pPr>
            <a:r>
              <a:rPr lang="en-US" sz="2154" spc="-32">
                <a:solidFill>
                  <a:srgbClr val="EDEDED"/>
                </a:solidFill>
                <a:latin typeface="TT Interphases"/>
                <a:ea typeface="TT Interphases"/>
                <a:cs typeface="TT Interphases"/>
                <a:sym typeface="TT Interphases"/>
              </a:rPr>
              <a:t> The ensemble score is compared to the threshold to decide final classification (confirmed vs. false positive).</a:t>
            </a:r>
          </a:p>
        </p:txBody>
      </p:sp>
      <p:sp>
        <p:nvSpPr>
          <p:cNvPr name="TextBox 17" id="17"/>
          <p:cNvSpPr txBox="true"/>
          <p:nvPr/>
        </p:nvSpPr>
        <p:spPr>
          <a:xfrm rot="0">
            <a:off x="12635075" y="4115635"/>
            <a:ext cx="3947208" cy="486268"/>
          </a:xfrm>
          <a:prstGeom prst="rect">
            <a:avLst/>
          </a:prstGeom>
        </p:spPr>
        <p:txBody>
          <a:bodyPr anchor="t" rtlCol="false" tIns="0" lIns="0" bIns="0" rIns="0">
            <a:spAutoFit/>
          </a:bodyPr>
          <a:lstStyle/>
          <a:p>
            <a:pPr algn="l">
              <a:lnSpc>
                <a:spcPts val="3117"/>
              </a:lnSpc>
            </a:pPr>
            <a:r>
              <a:rPr lang="en-US" b="true" sz="3896" spc="-233">
                <a:solidFill>
                  <a:srgbClr val="EDEDED"/>
                </a:solidFill>
                <a:latin typeface="Helvetica World Bold"/>
                <a:ea typeface="Helvetica World Bold"/>
                <a:cs typeface="Helvetica World Bold"/>
                <a:sym typeface="Helvetica World Bold"/>
              </a:rPr>
              <a:t>HOW IT WORKS</a:t>
            </a:r>
          </a:p>
        </p:txBody>
      </p:sp>
      <p:sp>
        <p:nvSpPr>
          <p:cNvPr name="AutoShape 18" id="18"/>
          <p:cNvSpPr/>
          <p:nvPr/>
        </p:nvSpPr>
        <p:spPr>
          <a:xfrm flipV="true">
            <a:off x="12601766" y="4913245"/>
            <a:ext cx="0" cy="4358656"/>
          </a:xfrm>
          <a:prstGeom prst="line">
            <a:avLst/>
          </a:prstGeom>
          <a:ln cap="flat" w="19050">
            <a:solidFill>
              <a:srgbClr val="EDEDED"/>
            </a:solidFill>
            <a:prstDash val="solid"/>
            <a:headEnd type="none" len="sm" w="sm"/>
            <a:tailEnd type="none" len="sm" w="sm"/>
          </a:ln>
        </p:spPr>
      </p:sp>
      <p:sp>
        <p:nvSpPr>
          <p:cNvPr name="Freeform 19" id="19"/>
          <p:cNvSpPr/>
          <p:nvPr/>
        </p:nvSpPr>
        <p:spPr>
          <a:xfrm flipH="false" flipV="false" rot="0">
            <a:off x="11550969" y="420212"/>
            <a:ext cx="478619" cy="478619"/>
          </a:xfrm>
          <a:custGeom>
            <a:avLst/>
            <a:gdLst/>
            <a:ahLst/>
            <a:cxnLst/>
            <a:rect r="r" b="b" t="t" l="l"/>
            <a:pathLst>
              <a:path h="478619" w="478619">
                <a:moveTo>
                  <a:pt x="0" y="0"/>
                </a:moveTo>
                <a:lnTo>
                  <a:pt x="478618" y="0"/>
                </a:lnTo>
                <a:lnTo>
                  <a:pt x="478618" y="478618"/>
                </a:lnTo>
                <a:lnTo>
                  <a:pt x="0" y="478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1219200" y="1447800"/>
            <a:ext cx="9292649" cy="1107756"/>
          </a:xfrm>
          <a:prstGeom prst="rect">
            <a:avLst/>
          </a:prstGeom>
        </p:spPr>
        <p:txBody>
          <a:bodyPr anchor="t" rtlCol="false" tIns="0" lIns="0" bIns="0" rIns="0">
            <a:spAutoFit/>
          </a:bodyPr>
          <a:lstStyle/>
          <a:p>
            <a:pPr algn="l">
              <a:lnSpc>
                <a:spcPts val="7267"/>
              </a:lnSpc>
            </a:pPr>
            <a:r>
              <a:rPr lang="en-US" sz="8074" spc="-403" b="true">
                <a:solidFill>
                  <a:srgbClr val="A373F1"/>
                </a:solidFill>
                <a:latin typeface="Helvetica World Bold"/>
                <a:ea typeface="Helvetica World Bold"/>
                <a:cs typeface="Helvetica World Bold"/>
                <a:sym typeface="Helvetica World Bold"/>
              </a:rPr>
              <a:t>Model</a:t>
            </a:r>
            <a:r>
              <a:rPr lang="en-US" sz="8074" spc="-403" b="true">
                <a:solidFill>
                  <a:srgbClr val="000000"/>
                </a:solidFill>
                <a:latin typeface="Helvetica World Bold"/>
                <a:ea typeface="Helvetica World Bold"/>
                <a:cs typeface="Helvetica World Bold"/>
                <a:sym typeface="Helvetica World Bold"/>
              </a:rPr>
              <a:t> Architecture</a:t>
            </a:r>
          </a:p>
        </p:txBody>
      </p:sp>
      <p:sp>
        <p:nvSpPr>
          <p:cNvPr name="TextBox 21" id="21"/>
          <p:cNvSpPr txBox="true"/>
          <p:nvPr/>
        </p:nvSpPr>
        <p:spPr>
          <a:xfrm rot="0">
            <a:off x="1219200" y="2526981"/>
            <a:ext cx="9832408" cy="2665730"/>
          </a:xfrm>
          <a:prstGeom prst="rect">
            <a:avLst/>
          </a:prstGeom>
        </p:spPr>
        <p:txBody>
          <a:bodyPr anchor="t" rtlCol="false" tIns="0" lIns="0" bIns="0" rIns="0">
            <a:spAutoFit/>
          </a:bodyPr>
          <a:lstStyle/>
          <a:p>
            <a:pPr algn="l">
              <a:lnSpc>
                <a:spcPts val="3054"/>
              </a:lnSpc>
            </a:pPr>
            <a:r>
              <a:rPr lang="en-US" sz="2349" spc="-35">
                <a:solidFill>
                  <a:srgbClr val="000000"/>
                </a:solidFill>
                <a:latin typeface="TT Interphases"/>
                <a:ea typeface="TT Interphases"/>
                <a:cs typeface="TT Interphases"/>
                <a:sym typeface="TT Interphases"/>
              </a:rPr>
              <a:t>Our Enhanced Unified Exoplanet Detection Model combines multiple machine learning algorithms into a single ensemble to achieve highly accurate predictions. The model first preprocesses raw exoplanet and stellar data into engineered features, then scales the inputs and passes them through several advanced classifiers. Each classifier makes an independent prediction, and their results are combined into an ensemble output using an optimized threshold to maximize F1 score and overall performance.</a:t>
            </a:r>
          </a:p>
        </p:txBody>
      </p:sp>
      <p:grpSp>
        <p:nvGrpSpPr>
          <p:cNvPr name="Group 22" id="22"/>
          <p:cNvGrpSpPr/>
          <p:nvPr/>
        </p:nvGrpSpPr>
        <p:grpSpPr>
          <a:xfrm rot="0">
            <a:off x="16071095" y="764295"/>
            <a:ext cx="3605185" cy="933757"/>
            <a:chOff x="0" y="0"/>
            <a:chExt cx="4806913" cy="1245010"/>
          </a:xfrm>
        </p:grpSpPr>
        <p:grpSp>
          <p:nvGrpSpPr>
            <p:cNvPr name="Group 23" id="23"/>
            <p:cNvGrpSpPr/>
            <p:nvPr/>
          </p:nvGrpSpPr>
          <p:grpSpPr>
            <a:xfrm rot="0">
              <a:off x="0" y="0"/>
              <a:ext cx="4806913" cy="1245010"/>
              <a:chOff x="0" y="0"/>
              <a:chExt cx="1468598" cy="380373"/>
            </a:xfrm>
          </p:grpSpPr>
          <p:sp>
            <p:nvSpPr>
              <p:cNvPr name="Freeform 24" id="24"/>
              <p:cNvSpPr/>
              <p:nvPr/>
            </p:nvSpPr>
            <p:spPr>
              <a:xfrm flipH="false" flipV="false" rot="0">
                <a:off x="0" y="0"/>
                <a:ext cx="1468598" cy="380373"/>
              </a:xfrm>
              <a:custGeom>
                <a:avLst/>
                <a:gdLst/>
                <a:ahLst/>
                <a:cxnLst/>
                <a:rect r="r" b="b" t="t" l="l"/>
                <a:pathLst>
                  <a:path h="380373" w="1468598">
                    <a:moveTo>
                      <a:pt x="17791" y="0"/>
                    </a:moveTo>
                    <a:lnTo>
                      <a:pt x="1450806" y="0"/>
                    </a:lnTo>
                    <a:cubicBezTo>
                      <a:pt x="1455525" y="0"/>
                      <a:pt x="1460050" y="1874"/>
                      <a:pt x="1463387" y="5211"/>
                    </a:cubicBezTo>
                    <a:cubicBezTo>
                      <a:pt x="1466723" y="8547"/>
                      <a:pt x="1468598" y="13073"/>
                      <a:pt x="1468598" y="17791"/>
                    </a:cubicBezTo>
                    <a:lnTo>
                      <a:pt x="1468598" y="362581"/>
                    </a:lnTo>
                    <a:cubicBezTo>
                      <a:pt x="1468598" y="367300"/>
                      <a:pt x="1466723" y="371825"/>
                      <a:pt x="1463387" y="375162"/>
                    </a:cubicBezTo>
                    <a:cubicBezTo>
                      <a:pt x="1460050" y="378498"/>
                      <a:pt x="1455525" y="380373"/>
                      <a:pt x="1450806" y="380373"/>
                    </a:cubicBezTo>
                    <a:lnTo>
                      <a:pt x="17791" y="380373"/>
                    </a:lnTo>
                    <a:cubicBezTo>
                      <a:pt x="13073" y="380373"/>
                      <a:pt x="8547" y="378498"/>
                      <a:pt x="5211" y="375162"/>
                    </a:cubicBezTo>
                    <a:cubicBezTo>
                      <a:pt x="1874" y="371825"/>
                      <a:pt x="0" y="367300"/>
                      <a:pt x="0" y="362581"/>
                    </a:cubicBezTo>
                    <a:lnTo>
                      <a:pt x="0" y="17791"/>
                    </a:lnTo>
                    <a:cubicBezTo>
                      <a:pt x="0" y="13073"/>
                      <a:pt x="1874" y="8547"/>
                      <a:pt x="5211" y="5211"/>
                    </a:cubicBezTo>
                    <a:cubicBezTo>
                      <a:pt x="8547" y="1874"/>
                      <a:pt x="13073" y="0"/>
                      <a:pt x="17791" y="0"/>
                    </a:cubicBezTo>
                    <a:close/>
                  </a:path>
                </a:pathLst>
              </a:custGeom>
              <a:solidFill>
                <a:srgbClr val="A373F1"/>
              </a:solidFill>
              <a:ln cap="sq">
                <a:noFill/>
                <a:prstDash val="solid"/>
                <a:miter/>
              </a:ln>
            </p:spPr>
          </p:sp>
          <p:sp>
            <p:nvSpPr>
              <p:cNvPr name="TextBox 25" id="25"/>
              <p:cNvSpPr txBox="true"/>
              <p:nvPr/>
            </p:nvSpPr>
            <p:spPr>
              <a:xfrm>
                <a:off x="0" y="104775"/>
                <a:ext cx="1468598" cy="275598"/>
              </a:xfrm>
              <a:prstGeom prst="rect">
                <a:avLst/>
              </a:prstGeom>
            </p:spPr>
            <p:txBody>
              <a:bodyPr anchor="ctr" rtlCol="false" tIns="39644" lIns="39644" bIns="39644" rIns="39644"/>
              <a:lstStyle/>
              <a:p>
                <a:pPr algn="ctr">
                  <a:lnSpc>
                    <a:spcPts val="799"/>
                  </a:lnSpc>
                </a:pPr>
              </a:p>
            </p:txBody>
          </p:sp>
        </p:grpSp>
        <p:sp>
          <p:nvSpPr>
            <p:cNvPr name="TextBox 26" id="26"/>
            <p:cNvSpPr txBox="true"/>
            <p:nvPr/>
          </p:nvSpPr>
          <p:spPr>
            <a:xfrm rot="0">
              <a:off x="340656" y="168014"/>
              <a:ext cx="2629240" cy="873509"/>
            </a:xfrm>
            <a:prstGeom prst="rect">
              <a:avLst/>
            </a:prstGeom>
          </p:spPr>
          <p:txBody>
            <a:bodyPr anchor="t" rtlCol="false" tIns="0" lIns="0" bIns="0" rIns="0">
              <a:spAutoFit/>
            </a:bodyPr>
            <a:lstStyle/>
            <a:p>
              <a:pPr algn="l">
                <a:lnSpc>
                  <a:spcPts val="2651"/>
                </a:lnSpc>
              </a:pPr>
              <a:r>
                <a:rPr lang="en-US" sz="2039" spc="-30" b="true">
                  <a:solidFill>
                    <a:srgbClr val="FFFFFF"/>
                  </a:solidFill>
                  <a:latin typeface="TT Interphases Bold"/>
                  <a:ea typeface="TT Interphases Bold"/>
                  <a:cs typeface="TT Interphases Bold"/>
                  <a:sym typeface="TT Interphases Bold"/>
                </a:rPr>
                <a:t>HOW OUR MODEL WORKS</a:t>
              </a:r>
            </a:p>
          </p:txBody>
        </p:sp>
      </p:grpSp>
      <p:sp>
        <p:nvSpPr>
          <p:cNvPr name="TextBox 27" id="27"/>
          <p:cNvSpPr txBox="true"/>
          <p:nvPr/>
        </p:nvSpPr>
        <p:spPr>
          <a:xfrm rot="0">
            <a:off x="362896" y="6475419"/>
            <a:ext cx="3584734" cy="365760"/>
          </a:xfrm>
          <a:prstGeom prst="rect">
            <a:avLst/>
          </a:prstGeom>
        </p:spPr>
        <p:txBody>
          <a:bodyPr anchor="t" rtlCol="false" tIns="0" lIns="0" bIns="0" rIns="0">
            <a:spAutoFit/>
          </a:bodyPr>
          <a:lstStyle/>
          <a:p>
            <a:pPr algn="ctr" marL="453387" indent="-226693" lvl="1">
              <a:lnSpc>
                <a:spcPts val="2939"/>
              </a:lnSpc>
              <a:buFont typeface="Arial"/>
              <a:buChar char="•"/>
            </a:pPr>
            <a:r>
              <a:rPr lang="en-US" b="true" sz="2099" spc="-94">
                <a:solidFill>
                  <a:srgbClr val="061F4A"/>
                </a:solidFill>
                <a:latin typeface="Open Sauce Semi-Bold"/>
                <a:ea typeface="Open Sauce Semi-Bold"/>
                <a:cs typeface="Open Sauce Semi-Bold"/>
                <a:sym typeface="Open Sauce Semi-Bold"/>
              </a:rPr>
              <a:t>Feature Engineering Layer</a:t>
            </a:r>
          </a:p>
        </p:txBody>
      </p:sp>
      <p:sp>
        <p:nvSpPr>
          <p:cNvPr name="TextBox 28" id="28"/>
          <p:cNvSpPr txBox="true"/>
          <p:nvPr/>
        </p:nvSpPr>
        <p:spPr>
          <a:xfrm rot="0">
            <a:off x="4498270" y="6475419"/>
            <a:ext cx="2734508" cy="365760"/>
          </a:xfrm>
          <a:prstGeom prst="rect">
            <a:avLst/>
          </a:prstGeom>
        </p:spPr>
        <p:txBody>
          <a:bodyPr anchor="t" rtlCol="false" tIns="0" lIns="0" bIns="0" rIns="0">
            <a:spAutoFit/>
          </a:bodyPr>
          <a:lstStyle/>
          <a:p>
            <a:pPr algn="ctr" marL="453387" indent="-226693" lvl="1">
              <a:lnSpc>
                <a:spcPts val="2939"/>
              </a:lnSpc>
              <a:buFont typeface="Arial"/>
              <a:buChar char="•"/>
            </a:pPr>
            <a:r>
              <a:rPr lang="en-US" b="true" sz="2099" spc="-94">
                <a:solidFill>
                  <a:srgbClr val="061F4A"/>
                </a:solidFill>
                <a:latin typeface="Open Sauce Semi-Bold"/>
                <a:ea typeface="Open Sauce Semi-Bold"/>
                <a:cs typeface="Open Sauce Semi-Bold"/>
                <a:sym typeface="Open Sauce Semi-Bold"/>
              </a:rPr>
              <a:t>M</a:t>
            </a:r>
            <a:r>
              <a:rPr lang="en-US" b="true" sz="2099" spc="-94">
                <a:solidFill>
                  <a:srgbClr val="061F4A"/>
                </a:solidFill>
                <a:latin typeface="Open Sauce Semi-Bold"/>
                <a:ea typeface="Open Sauce Semi-Bold"/>
                <a:cs typeface="Open Sauce Semi-Bold"/>
                <a:sym typeface="Open Sauce Semi-Bold"/>
              </a:rPr>
              <a:t>ultiple Classifiers</a:t>
            </a:r>
          </a:p>
        </p:txBody>
      </p:sp>
      <p:sp>
        <p:nvSpPr>
          <p:cNvPr name="TextBox 29" id="29"/>
          <p:cNvSpPr txBox="true"/>
          <p:nvPr/>
        </p:nvSpPr>
        <p:spPr>
          <a:xfrm rot="0">
            <a:off x="7785229" y="6475419"/>
            <a:ext cx="4068961" cy="365760"/>
          </a:xfrm>
          <a:prstGeom prst="rect">
            <a:avLst/>
          </a:prstGeom>
        </p:spPr>
        <p:txBody>
          <a:bodyPr anchor="t" rtlCol="false" tIns="0" lIns="0" bIns="0" rIns="0">
            <a:spAutoFit/>
          </a:bodyPr>
          <a:lstStyle/>
          <a:p>
            <a:pPr algn="ctr" marL="453387" indent="-226693" lvl="1">
              <a:lnSpc>
                <a:spcPts val="2939"/>
              </a:lnSpc>
              <a:buFont typeface="Arial"/>
              <a:buChar char="•"/>
            </a:pPr>
            <a:r>
              <a:rPr lang="en-US" b="true" sz="2099" spc="-94">
                <a:solidFill>
                  <a:srgbClr val="061F4A"/>
                </a:solidFill>
                <a:latin typeface="Open Sauce Semi-Bold"/>
                <a:ea typeface="Open Sauce Semi-Bold"/>
                <a:cs typeface="Open Sauce Semi-Bold"/>
                <a:sym typeface="Open Sauce Semi-Bold"/>
              </a:rPr>
              <a:t>Scal</a:t>
            </a:r>
            <a:r>
              <a:rPr lang="en-US" b="true" sz="2099" spc="-94">
                <a:solidFill>
                  <a:srgbClr val="061F4A"/>
                </a:solidFill>
                <a:latin typeface="Open Sauce Semi-Bold"/>
                <a:ea typeface="Open Sauce Semi-Bold"/>
                <a:cs typeface="Open Sauce Semi-Bold"/>
                <a:sym typeface="Open Sauce Semi-Bold"/>
              </a:rPr>
              <a:t>er/Preprocessing Module</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985377" y="-2195540"/>
            <a:ext cx="15209254" cy="15209254"/>
            <a:chOff x="0" y="0"/>
            <a:chExt cx="20279006" cy="20279006"/>
          </a:xfrm>
        </p:grpSpPr>
        <p:grpSp>
          <p:nvGrpSpPr>
            <p:cNvPr name="Group 4" id="4"/>
            <p:cNvGrpSpPr/>
            <p:nvPr/>
          </p:nvGrpSpPr>
          <p:grpSpPr>
            <a:xfrm rot="0">
              <a:off x="586356" y="1179796"/>
              <a:ext cx="17919415" cy="179194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sp>
          <p:nvSpPr>
            <p:cNvPr name="Freeform 7" id="7"/>
            <p:cNvSpPr/>
            <p:nvPr/>
          </p:nvSpPr>
          <p:spPr>
            <a:xfrm flipH="false" flipV="false" rot="0">
              <a:off x="0" y="0"/>
              <a:ext cx="20279006" cy="20279006"/>
            </a:xfrm>
            <a:custGeom>
              <a:avLst/>
              <a:gdLst/>
              <a:ahLst/>
              <a:cxnLst/>
              <a:rect r="r" b="b" t="t" l="l"/>
              <a:pathLst>
                <a:path h="20279006" w="20279006">
                  <a:moveTo>
                    <a:pt x="0" y="0"/>
                  </a:moveTo>
                  <a:lnTo>
                    <a:pt x="20279006" y="0"/>
                  </a:lnTo>
                  <a:lnTo>
                    <a:pt x="20279006" y="20279006"/>
                  </a:lnTo>
                  <a:lnTo>
                    <a:pt x="0" y="20279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773236" y="1741744"/>
              <a:ext cx="16732534" cy="16795518"/>
            </a:xfrm>
            <a:custGeom>
              <a:avLst/>
              <a:gdLst/>
              <a:ahLst/>
              <a:cxnLst/>
              <a:rect r="r" b="b" t="t" l="l"/>
              <a:pathLst>
                <a:path h="16795518" w="16732534">
                  <a:moveTo>
                    <a:pt x="0" y="0"/>
                  </a:moveTo>
                  <a:lnTo>
                    <a:pt x="16732534" y="0"/>
                  </a:lnTo>
                  <a:lnTo>
                    <a:pt x="16732534" y="16795518"/>
                  </a:lnTo>
                  <a:lnTo>
                    <a:pt x="0" y="16795518"/>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8651983" y="8347798"/>
            <a:ext cx="796623" cy="796623"/>
          </a:xfrm>
          <a:custGeom>
            <a:avLst/>
            <a:gdLst/>
            <a:ahLst/>
            <a:cxnLst/>
            <a:rect r="r" b="b" t="t" l="l"/>
            <a:pathLst>
              <a:path h="796623" w="796623">
                <a:moveTo>
                  <a:pt x="0" y="0"/>
                </a:moveTo>
                <a:lnTo>
                  <a:pt x="796623" y="0"/>
                </a:lnTo>
                <a:lnTo>
                  <a:pt x="796623" y="796622"/>
                </a:lnTo>
                <a:lnTo>
                  <a:pt x="0" y="796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8452555" y="582534"/>
            <a:ext cx="433480" cy="433480"/>
          </a:xfrm>
          <a:custGeom>
            <a:avLst/>
            <a:gdLst/>
            <a:ahLst/>
            <a:cxnLst/>
            <a:rect r="r" b="b" t="t" l="l"/>
            <a:pathLst>
              <a:path h="433480" w="433480">
                <a:moveTo>
                  <a:pt x="0" y="0"/>
                </a:moveTo>
                <a:lnTo>
                  <a:pt x="433480" y="0"/>
                </a:lnTo>
                <a:lnTo>
                  <a:pt x="433480" y="433480"/>
                </a:lnTo>
                <a:lnTo>
                  <a:pt x="0" y="4334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583939">
            <a:off x="5721375" y="311868"/>
            <a:ext cx="2932509" cy="2173722"/>
          </a:xfrm>
          <a:custGeom>
            <a:avLst/>
            <a:gdLst/>
            <a:ahLst/>
            <a:cxnLst/>
            <a:rect r="r" b="b" t="t" l="l"/>
            <a:pathLst>
              <a:path h="2173722" w="2932509">
                <a:moveTo>
                  <a:pt x="0" y="0"/>
                </a:moveTo>
                <a:lnTo>
                  <a:pt x="2932510" y="0"/>
                </a:lnTo>
                <a:lnTo>
                  <a:pt x="2932510" y="2173722"/>
                </a:lnTo>
                <a:lnTo>
                  <a:pt x="0" y="21737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202313" y="2814919"/>
            <a:ext cx="7924800" cy="4505325"/>
            <a:chOff x="0" y="0"/>
            <a:chExt cx="10566400" cy="6007100"/>
          </a:xfrm>
        </p:grpSpPr>
        <p:sp>
          <p:nvSpPr>
            <p:cNvPr name="TextBox 13" id="13"/>
            <p:cNvSpPr txBox="true"/>
            <p:nvPr/>
          </p:nvSpPr>
          <p:spPr>
            <a:xfrm rot="0">
              <a:off x="0" y="219075"/>
              <a:ext cx="10566400" cy="1215178"/>
            </a:xfrm>
            <a:prstGeom prst="rect">
              <a:avLst/>
            </a:prstGeom>
          </p:spPr>
          <p:txBody>
            <a:bodyPr anchor="t" rtlCol="false" tIns="0" lIns="0" bIns="0" rIns="0">
              <a:spAutoFit/>
            </a:bodyPr>
            <a:lstStyle/>
            <a:p>
              <a:pPr algn="l" marL="0" indent="0" lvl="0">
                <a:lnSpc>
                  <a:spcPts val="5525"/>
                </a:lnSpc>
                <a:spcBef>
                  <a:spcPct val="0"/>
                </a:spcBef>
              </a:pPr>
              <a:r>
                <a:rPr lang="en-US" b="true" sz="6500" spc="-325">
                  <a:solidFill>
                    <a:srgbClr val="000000"/>
                  </a:solidFill>
                  <a:latin typeface="Helvetica World Bold"/>
                  <a:ea typeface="Helvetica World Bold"/>
                  <a:cs typeface="Helvetica World Bold"/>
                  <a:sym typeface="Helvetica World Bold"/>
                </a:rPr>
                <a:t> Tra</a:t>
              </a:r>
              <a:r>
                <a:rPr lang="en-US" b="true" sz="6500" spc="-325" strike="noStrike" u="none">
                  <a:solidFill>
                    <a:srgbClr val="000000"/>
                  </a:solidFill>
                  <a:latin typeface="Helvetica World Bold"/>
                  <a:ea typeface="Helvetica World Bold"/>
                  <a:cs typeface="Helvetica World Bold"/>
                  <a:sym typeface="Helvetica World Bold"/>
                </a:rPr>
                <a:t>ining Data</a:t>
              </a:r>
            </a:p>
          </p:txBody>
        </p:sp>
        <p:sp>
          <p:nvSpPr>
            <p:cNvPr name="TextBox 14" id="14"/>
            <p:cNvSpPr txBox="true"/>
            <p:nvPr/>
          </p:nvSpPr>
          <p:spPr>
            <a:xfrm rot="0">
              <a:off x="0" y="2154978"/>
              <a:ext cx="9733361" cy="3852122"/>
            </a:xfrm>
            <a:prstGeom prst="rect">
              <a:avLst/>
            </a:prstGeom>
          </p:spPr>
          <p:txBody>
            <a:bodyPr anchor="t" rtlCol="false" tIns="0" lIns="0" bIns="0" rIns="0">
              <a:spAutoFit/>
            </a:bodyPr>
            <a:lstStyle/>
            <a:p>
              <a:pPr algn="l" marL="0" indent="0" lvl="0">
                <a:lnSpc>
                  <a:spcPts val="2859"/>
                </a:lnSpc>
                <a:spcBef>
                  <a:spcPct val="0"/>
                </a:spcBef>
              </a:pPr>
              <a:r>
                <a:rPr lang="en-US" sz="2199" spc="-32">
                  <a:solidFill>
                    <a:srgbClr val="000000"/>
                  </a:solidFill>
                  <a:latin typeface="TT Interphases"/>
                  <a:ea typeface="TT Interphases"/>
                  <a:cs typeface="TT Interphases"/>
                  <a:sym typeface="TT Interphases"/>
                </a:rPr>
                <a:t>We used </a:t>
              </a:r>
              <a:r>
                <a:rPr lang="en-US" sz="2199" spc="-32" strike="noStrike" u="none">
                  <a:solidFill>
                    <a:srgbClr val="000000"/>
                  </a:solidFill>
                  <a:latin typeface="TT Interphases"/>
                  <a:ea typeface="TT Interphases"/>
                  <a:cs typeface="TT Interphases"/>
                  <a:sym typeface="TT Interphases"/>
                </a:rPr>
                <a:t>open-source exoplanet datasets provided by NASA and related space science repositories. These datasets include a wide range of stellar and planetary parameters — such as orbital periods, transit depths, temperatures, and host star properties — which were cleaned and engineered into features for training. By combining multiple datasets, our model gains a richer understanding of exoplanet characteristics and improves its prediction accuracy.</a:t>
              </a:r>
            </a:p>
          </p:txBody>
        </p:sp>
      </p:grpSp>
      <p:grpSp>
        <p:nvGrpSpPr>
          <p:cNvPr name="Group 15" id="15"/>
          <p:cNvGrpSpPr/>
          <p:nvPr/>
        </p:nvGrpSpPr>
        <p:grpSpPr>
          <a:xfrm rot="0">
            <a:off x="10319999" y="4761253"/>
            <a:ext cx="2423146" cy="1394208"/>
            <a:chOff x="0" y="0"/>
            <a:chExt cx="1345037" cy="773895"/>
          </a:xfrm>
        </p:grpSpPr>
        <p:sp>
          <p:nvSpPr>
            <p:cNvPr name="Freeform 16" id="16"/>
            <p:cNvSpPr/>
            <p:nvPr/>
          </p:nvSpPr>
          <p:spPr>
            <a:xfrm flipH="false" flipV="false" rot="0">
              <a:off x="0" y="0"/>
              <a:ext cx="1345037" cy="773895"/>
            </a:xfrm>
            <a:custGeom>
              <a:avLst/>
              <a:gdLst/>
              <a:ahLst/>
              <a:cxnLst/>
              <a:rect r="r" b="b" t="t" l="l"/>
              <a:pathLst>
                <a:path h="773895" w="1345037">
                  <a:moveTo>
                    <a:pt x="73485" y="0"/>
                  </a:moveTo>
                  <a:lnTo>
                    <a:pt x="1271553" y="0"/>
                  </a:lnTo>
                  <a:cubicBezTo>
                    <a:pt x="1291042" y="0"/>
                    <a:pt x="1309733" y="7742"/>
                    <a:pt x="1323514" y="21523"/>
                  </a:cubicBezTo>
                  <a:cubicBezTo>
                    <a:pt x="1337295" y="35304"/>
                    <a:pt x="1345037" y="53995"/>
                    <a:pt x="1345037" y="73485"/>
                  </a:cubicBezTo>
                  <a:lnTo>
                    <a:pt x="1345037" y="700411"/>
                  </a:lnTo>
                  <a:cubicBezTo>
                    <a:pt x="1345037" y="740995"/>
                    <a:pt x="1312137" y="773895"/>
                    <a:pt x="1271553" y="773895"/>
                  </a:cubicBezTo>
                  <a:lnTo>
                    <a:pt x="73485" y="773895"/>
                  </a:lnTo>
                  <a:cubicBezTo>
                    <a:pt x="32900" y="773895"/>
                    <a:pt x="0" y="740995"/>
                    <a:pt x="0" y="700411"/>
                  </a:cubicBezTo>
                  <a:lnTo>
                    <a:pt x="0" y="73485"/>
                  </a:lnTo>
                  <a:cubicBezTo>
                    <a:pt x="0" y="32900"/>
                    <a:pt x="32900" y="0"/>
                    <a:pt x="73485" y="0"/>
                  </a:cubicBezTo>
                  <a:close/>
                </a:path>
              </a:pathLst>
            </a:custGeom>
            <a:solidFill>
              <a:srgbClr val="D879F4"/>
            </a:solidFill>
            <a:ln cap="rnd">
              <a:noFill/>
              <a:prstDash val="solid"/>
              <a:round/>
            </a:ln>
          </p:spPr>
        </p:sp>
        <p:sp>
          <p:nvSpPr>
            <p:cNvPr name="TextBox 17" id="17"/>
            <p:cNvSpPr txBox="true"/>
            <p:nvPr/>
          </p:nvSpPr>
          <p:spPr>
            <a:xfrm>
              <a:off x="0" y="95250"/>
              <a:ext cx="1345037" cy="678645"/>
            </a:xfrm>
            <a:prstGeom prst="rect">
              <a:avLst/>
            </a:prstGeom>
          </p:spPr>
          <p:txBody>
            <a:bodyPr anchor="ctr" rtlCol="false" tIns="26959" lIns="26959" bIns="26959" rIns="26959"/>
            <a:lstStyle/>
            <a:p>
              <a:pPr algn="ctr" marL="0" indent="0" lvl="0">
                <a:lnSpc>
                  <a:spcPts val="799"/>
                </a:lnSpc>
                <a:spcBef>
                  <a:spcPct val="0"/>
                </a:spcBef>
              </a:pPr>
            </a:p>
          </p:txBody>
        </p:sp>
      </p:grpSp>
      <p:sp>
        <p:nvSpPr>
          <p:cNvPr name="TextBox 18" id="18"/>
          <p:cNvSpPr txBox="true"/>
          <p:nvPr/>
        </p:nvSpPr>
        <p:spPr>
          <a:xfrm rot="0">
            <a:off x="13009845" y="4469818"/>
            <a:ext cx="5221005" cy="2044700"/>
          </a:xfrm>
          <a:prstGeom prst="rect">
            <a:avLst/>
          </a:prstGeom>
        </p:spPr>
        <p:txBody>
          <a:bodyPr anchor="t" rtlCol="false" tIns="0" lIns="0" bIns="0" rIns="0">
            <a:spAutoFit/>
          </a:bodyPr>
          <a:lstStyle/>
          <a:p>
            <a:pPr algn="l" marL="0" indent="0" lvl="0">
              <a:lnSpc>
                <a:spcPts val="3249"/>
              </a:lnSpc>
              <a:spcBef>
                <a:spcPct val="0"/>
              </a:spcBef>
            </a:pPr>
            <a:r>
              <a:rPr lang="en-US" sz="2499" spc="-37">
                <a:solidFill>
                  <a:srgbClr val="EDEDED"/>
                </a:solidFill>
                <a:latin typeface="TT Interphases"/>
                <a:ea typeface="TT Interphases"/>
                <a:cs typeface="TT Interphases"/>
                <a:sym typeface="TT Interphases"/>
              </a:rPr>
              <a:t>A</a:t>
            </a:r>
            <a:r>
              <a:rPr lang="en-US" sz="2499" spc="-37" strike="noStrike" u="none">
                <a:solidFill>
                  <a:srgbClr val="EDEDED"/>
                </a:solidFill>
                <a:latin typeface="TT Interphases"/>
                <a:ea typeface="TT Interphases"/>
                <a:cs typeface="TT Interphases"/>
                <a:sym typeface="TT Interphases"/>
              </a:rPr>
              <a:t> dataset of confirmed exoplanets with more complete and validated parameters such as equilibrium temperature, insolation flux, and transit duration.</a:t>
            </a:r>
          </a:p>
        </p:txBody>
      </p:sp>
      <p:sp>
        <p:nvSpPr>
          <p:cNvPr name="TextBox 19" id="19"/>
          <p:cNvSpPr txBox="true"/>
          <p:nvPr/>
        </p:nvSpPr>
        <p:spPr>
          <a:xfrm rot="0">
            <a:off x="10648327" y="4859354"/>
            <a:ext cx="1766490" cy="1113790"/>
          </a:xfrm>
          <a:prstGeom prst="rect">
            <a:avLst/>
          </a:prstGeom>
        </p:spPr>
        <p:txBody>
          <a:bodyPr anchor="t" rtlCol="false" tIns="0" lIns="0" bIns="0" rIns="0">
            <a:spAutoFit/>
          </a:bodyPr>
          <a:lstStyle/>
          <a:p>
            <a:pPr algn="ctr" marL="0" indent="0" lvl="0">
              <a:lnSpc>
                <a:spcPts val="2989"/>
              </a:lnSpc>
              <a:spcBef>
                <a:spcPct val="0"/>
              </a:spcBef>
            </a:pPr>
            <a:r>
              <a:rPr lang="en-US" b="true" sz="2299" spc="-34">
                <a:solidFill>
                  <a:srgbClr val="EDEDED"/>
                </a:solidFill>
                <a:latin typeface="TT Interphases Bold"/>
                <a:ea typeface="TT Interphases Bold"/>
                <a:cs typeface="TT Interphases Bold"/>
                <a:sym typeface="TT Interphases Bold"/>
              </a:rPr>
              <a:t>Confirmed </a:t>
            </a:r>
            <a:r>
              <a:rPr lang="en-US" b="true" sz="2299" spc="-34" strike="noStrike" u="none">
                <a:solidFill>
                  <a:srgbClr val="EDEDED"/>
                </a:solidFill>
                <a:latin typeface="TT Interphases Bold"/>
                <a:ea typeface="TT Interphases Bold"/>
                <a:cs typeface="TT Interphases Bold"/>
                <a:sym typeface="TT Interphases Bold"/>
              </a:rPr>
              <a:t>Exoplanets Dataset</a:t>
            </a:r>
          </a:p>
        </p:txBody>
      </p:sp>
      <p:grpSp>
        <p:nvGrpSpPr>
          <p:cNvPr name="Group 20" id="20"/>
          <p:cNvGrpSpPr/>
          <p:nvPr/>
        </p:nvGrpSpPr>
        <p:grpSpPr>
          <a:xfrm rot="0">
            <a:off x="10319999" y="7162809"/>
            <a:ext cx="2423146" cy="1464297"/>
            <a:chOff x="0" y="0"/>
            <a:chExt cx="1345037" cy="812800"/>
          </a:xfrm>
        </p:grpSpPr>
        <p:sp>
          <p:nvSpPr>
            <p:cNvPr name="Freeform 21" id="21"/>
            <p:cNvSpPr/>
            <p:nvPr/>
          </p:nvSpPr>
          <p:spPr>
            <a:xfrm flipH="false" flipV="false" rot="0">
              <a:off x="0" y="0"/>
              <a:ext cx="1345037" cy="812800"/>
            </a:xfrm>
            <a:custGeom>
              <a:avLst/>
              <a:gdLst/>
              <a:ahLst/>
              <a:cxnLst/>
              <a:rect r="r" b="b" t="t" l="l"/>
              <a:pathLst>
                <a:path h="812800" w="1345037">
                  <a:moveTo>
                    <a:pt x="67095" y="0"/>
                  </a:moveTo>
                  <a:lnTo>
                    <a:pt x="1277942" y="0"/>
                  </a:lnTo>
                  <a:cubicBezTo>
                    <a:pt x="1314998" y="0"/>
                    <a:pt x="1345037" y="30039"/>
                    <a:pt x="1345037" y="67095"/>
                  </a:cubicBezTo>
                  <a:lnTo>
                    <a:pt x="1345037" y="745705"/>
                  </a:lnTo>
                  <a:cubicBezTo>
                    <a:pt x="1345037" y="782761"/>
                    <a:pt x="1314998" y="812800"/>
                    <a:pt x="1277942" y="812800"/>
                  </a:cubicBezTo>
                  <a:lnTo>
                    <a:pt x="67095" y="812800"/>
                  </a:lnTo>
                  <a:cubicBezTo>
                    <a:pt x="30039" y="812800"/>
                    <a:pt x="0" y="782761"/>
                    <a:pt x="0" y="745705"/>
                  </a:cubicBezTo>
                  <a:lnTo>
                    <a:pt x="0" y="67095"/>
                  </a:lnTo>
                  <a:cubicBezTo>
                    <a:pt x="0" y="30039"/>
                    <a:pt x="30039" y="0"/>
                    <a:pt x="67095" y="0"/>
                  </a:cubicBezTo>
                  <a:close/>
                </a:path>
              </a:pathLst>
            </a:custGeom>
            <a:solidFill>
              <a:srgbClr val="F19DF8"/>
            </a:solidFill>
            <a:ln cap="rnd">
              <a:noFill/>
              <a:prstDash val="solid"/>
              <a:round/>
            </a:ln>
          </p:spPr>
        </p:sp>
        <p:sp>
          <p:nvSpPr>
            <p:cNvPr name="TextBox 22" id="22"/>
            <p:cNvSpPr txBox="true"/>
            <p:nvPr/>
          </p:nvSpPr>
          <p:spPr>
            <a:xfrm>
              <a:off x="0" y="95250"/>
              <a:ext cx="1345037" cy="717550"/>
            </a:xfrm>
            <a:prstGeom prst="rect">
              <a:avLst/>
            </a:prstGeom>
          </p:spPr>
          <p:txBody>
            <a:bodyPr anchor="ctr" rtlCol="false" tIns="26959" lIns="26959" bIns="26959" rIns="26959"/>
            <a:lstStyle/>
            <a:p>
              <a:pPr algn="ctr" marL="0" indent="0" lvl="0">
                <a:lnSpc>
                  <a:spcPts val="799"/>
                </a:lnSpc>
                <a:spcBef>
                  <a:spcPct val="0"/>
                </a:spcBef>
              </a:pPr>
            </a:p>
          </p:txBody>
        </p:sp>
      </p:grpSp>
      <p:sp>
        <p:nvSpPr>
          <p:cNvPr name="TextBox 23" id="23"/>
          <p:cNvSpPr txBox="true"/>
          <p:nvPr/>
        </p:nvSpPr>
        <p:spPr>
          <a:xfrm rot="0">
            <a:off x="13009845" y="6958584"/>
            <a:ext cx="4661882" cy="2044700"/>
          </a:xfrm>
          <a:prstGeom prst="rect">
            <a:avLst/>
          </a:prstGeom>
        </p:spPr>
        <p:txBody>
          <a:bodyPr anchor="t" rtlCol="false" tIns="0" lIns="0" bIns="0" rIns="0">
            <a:spAutoFit/>
          </a:bodyPr>
          <a:lstStyle/>
          <a:p>
            <a:pPr algn="l" marL="0" indent="0" lvl="0">
              <a:lnSpc>
                <a:spcPts val="3249"/>
              </a:lnSpc>
              <a:spcBef>
                <a:spcPct val="0"/>
              </a:spcBef>
            </a:pPr>
            <a:r>
              <a:rPr lang="en-US" sz="2499" spc="-37">
                <a:solidFill>
                  <a:srgbClr val="EDEDED"/>
                </a:solidFill>
                <a:latin typeface="TT Interphases"/>
                <a:ea typeface="TT Interphases"/>
                <a:cs typeface="TT Interphases"/>
                <a:sym typeface="TT Interphases"/>
              </a:rPr>
              <a:t>Includes properties of host stars such as s</a:t>
            </a:r>
            <a:r>
              <a:rPr lang="en-US" sz="2499" spc="-37" strike="noStrike" u="none">
                <a:solidFill>
                  <a:srgbClr val="EDEDED"/>
                </a:solidFill>
                <a:latin typeface="TT Interphases"/>
                <a:ea typeface="TT Interphases"/>
                <a:cs typeface="TT Interphases"/>
                <a:sym typeface="TT Interphases"/>
              </a:rPr>
              <a:t>tellar effective temperature, surface gravity, and stellar radius to better understand the planet–star system.</a:t>
            </a:r>
          </a:p>
        </p:txBody>
      </p:sp>
      <p:sp>
        <p:nvSpPr>
          <p:cNvPr name="TextBox 24" id="24"/>
          <p:cNvSpPr txBox="true"/>
          <p:nvPr/>
        </p:nvSpPr>
        <p:spPr>
          <a:xfrm rot="0">
            <a:off x="10648327" y="7323774"/>
            <a:ext cx="1766490" cy="1113790"/>
          </a:xfrm>
          <a:prstGeom prst="rect">
            <a:avLst/>
          </a:prstGeom>
        </p:spPr>
        <p:txBody>
          <a:bodyPr anchor="t" rtlCol="false" tIns="0" lIns="0" bIns="0" rIns="0">
            <a:spAutoFit/>
          </a:bodyPr>
          <a:lstStyle/>
          <a:p>
            <a:pPr algn="ctr" marL="0" indent="0" lvl="0">
              <a:lnSpc>
                <a:spcPts val="2989"/>
              </a:lnSpc>
              <a:spcBef>
                <a:spcPct val="0"/>
              </a:spcBef>
            </a:pPr>
            <a:r>
              <a:rPr lang="en-US" b="true" sz="2299" spc="-34">
                <a:solidFill>
                  <a:srgbClr val="EDEDED"/>
                </a:solidFill>
                <a:latin typeface="TT Interphases Bold"/>
                <a:ea typeface="TT Interphases Bold"/>
                <a:cs typeface="TT Interphases Bold"/>
                <a:sym typeface="TT Interphases Bold"/>
              </a:rPr>
              <a:t>Ste</a:t>
            </a:r>
            <a:r>
              <a:rPr lang="en-US" b="true" sz="2299" spc="-34" strike="noStrike" u="none">
                <a:solidFill>
                  <a:srgbClr val="EDEDED"/>
                </a:solidFill>
                <a:latin typeface="TT Interphases Bold"/>
                <a:ea typeface="TT Interphases Bold"/>
                <a:cs typeface="TT Interphases Bold"/>
                <a:sym typeface="TT Interphases Bold"/>
              </a:rPr>
              <a:t>llar Parameters Dataset</a:t>
            </a:r>
          </a:p>
        </p:txBody>
      </p:sp>
      <p:grpSp>
        <p:nvGrpSpPr>
          <p:cNvPr name="Group 25" id="25"/>
          <p:cNvGrpSpPr/>
          <p:nvPr/>
        </p:nvGrpSpPr>
        <p:grpSpPr>
          <a:xfrm rot="0">
            <a:off x="10319999" y="2430122"/>
            <a:ext cx="2423146" cy="1394208"/>
            <a:chOff x="0" y="0"/>
            <a:chExt cx="1345037" cy="773895"/>
          </a:xfrm>
        </p:grpSpPr>
        <p:sp>
          <p:nvSpPr>
            <p:cNvPr name="Freeform 26" id="26"/>
            <p:cNvSpPr/>
            <p:nvPr/>
          </p:nvSpPr>
          <p:spPr>
            <a:xfrm flipH="false" flipV="false" rot="0">
              <a:off x="0" y="0"/>
              <a:ext cx="1345037" cy="773895"/>
            </a:xfrm>
            <a:custGeom>
              <a:avLst/>
              <a:gdLst/>
              <a:ahLst/>
              <a:cxnLst/>
              <a:rect r="r" b="b" t="t" l="l"/>
              <a:pathLst>
                <a:path h="773895" w="1345037">
                  <a:moveTo>
                    <a:pt x="73485" y="0"/>
                  </a:moveTo>
                  <a:lnTo>
                    <a:pt x="1271553" y="0"/>
                  </a:lnTo>
                  <a:cubicBezTo>
                    <a:pt x="1291042" y="0"/>
                    <a:pt x="1309733" y="7742"/>
                    <a:pt x="1323514" y="21523"/>
                  </a:cubicBezTo>
                  <a:cubicBezTo>
                    <a:pt x="1337295" y="35304"/>
                    <a:pt x="1345037" y="53995"/>
                    <a:pt x="1345037" y="73485"/>
                  </a:cubicBezTo>
                  <a:lnTo>
                    <a:pt x="1345037" y="700411"/>
                  </a:lnTo>
                  <a:cubicBezTo>
                    <a:pt x="1345037" y="740995"/>
                    <a:pt x="1312137" y="773895"/>
                    <a:pt x="1271553" y="773895"/>
                  </a:cubicBezTo>
                  <a:lnTo>
                    <a:pt x="73485" y="773895"/>
                  </a:lnTo>
                  <a:cubicBezTo>
                    <a:pt x="32900" y="773895"/>
                    <a:pt x="0" y="740995"/>
                    <a:pt x="0" y="700411"/>
                  </a:cubicBezTo>
                  <a:lnTo>
                    <a:pt x="0" y="73485"/>
                  </a:lnTo>
                  <a:cubicBezTo>
                    <a:pt x="0" y="32900"/>
                    <a:pt x="32900" y="0"/>
                    <a:pt x="73485" y="0"/>
                  </a:cubicBezTo>
                  <a:close/>
                </a:path>
              </a:pathLst>
            </a:custGeom>
            <a:solidFill>
              <a:srgbClr val="A373F1"/>
            </a:solidFill>
            <a:ln cap="rnd">
              <a:noFill/>
              <a:prstDash val="solid"/>
              <a:round/>
            </a:ln>
          </p:spPr>
        </p:sp>
        <p:sp>
          <p:nvSpPr>
            <p:cNvPr name="TextBox 27" id="27"/>
            <p:cNvSpPr txBox="true"/>
            <p:nvPr/>
          </p:nvSpPr>
          <p:spPr>
            <a:xfrm>
              <a:off x="0" y="95250"/>
              <a:ext cx="1345037" cy="678645"/>
            </a:xfrm>
            <a:prstGeom prst="rect">
              <a:avLst/>
            </a:prstGeom>
          </p:spPr>
          <p:txBody>
            <a:bodyPr anchor="ctr" rtlCol="false" tIns="26959" lIns="26959" bIns="26959" rIns="26959"/>
            <a:lstStyle/>
            <a:p>
              <a:pPr algn="ctr" marL="0" indent="0" lvl="0">
                <a:lnSpc>
                  <a:spcPts val="799"/>
                </a:lnSpc>
                <a:spcBef>
                  <a:spcPct val="0"/>
                </a:spcBef>
              </a:pPr>
            </a:p>
          </p:txBody>
        </p:sp>
      </p:grpSp>
      <p:sp>
        <p:nvSpPr>
          <p:cNvPr name="TextBox 28" id="28"/>
          <p:cNvSpPr txBox="true"/>
          <p:nvPr/>
        </p:nvSpPr>
        <p:spPr>
          <a:xfrm rot="0">
            <a:off x="10648327" y="2556044"/>
            <a:ext cx="1766490" cy="1113790"/>
          </a:xfrm>
          <a:prstGeom prst="rect">
            <a:avLst/>
          </a:prstGeom>
        </p:spPr>
        <p:txBody>
          <a:bodyPr anchor="t" rtlCol="false" tIns="0" lIns="0" bIns="0" rIns="0">
            <a:spAutoFit/>
          </a:bodyPr>
          <a:lstStyle/>
          <a:p>
            <a:pPr algn="ctr" marL="0" indent="0" lvl="0">
              <a:lnSpc>
                <a:spcPts val="2989"/>
              </a:lnSpc>
              <a:spcBef>
                <a:spcPct val="0"/>
              </a:spcBef>
            </a:pPr>
            <a:r>
              <a:rPr lang="en-US" b="true" sz="2299" spc="-34" strike="noStrike" u="none">
                <a:solidFill>
                  <a:srgbClr val="EDEDED"/>
                </a:solidFill>
                <a:latin typeface="TT Interphases Bold"/>
                <a:ea typeface="TT Interphases Bold"/>
                <a:cs typeface="TT Interphases Bold"/>
                <a:sym typeface="TT Interphases Bold"/>
              </a:rPr>
              <a:t>Exoplanet Candidates Dataset</a:t>
            </a:r>
          </a:p>
        </p:txBody>
      </p:sp>
      <p:sp>
        <p:nvSpPr>
          <p:cNvPr name="TextBox 29" id="29"/>
          <p:cNvSpPr txBox="true"/>
          <p:nvPr/>
        </p:nvSpPr>
        <p:spPr>
          <a:xfrm rot="0">
            <a:off x="13009845" y="2295376"/>
            <a:ext cx="4843174" cy="1635125"/>
          </a:xfrm>
          <a:prstGeom prst="rect">
            <a:avLst/>
          </a:prstGeom>
        </p:spPr>
        <p:txBody>
          <a:bodyPr anchor="t" rtlCol="false" tIns="0" lIns="0" bIns="0" rIns="0">
            <a:spAutoFit/>
          </a:bodyPr>
          <a:lstStyle/>
          <a:p>
            <a:pPr algn="l" marL="0" indent="0" lvl="0">
              <a:lnSpc>
                <a:spcPts val="3249"/>
              </a:lnSpc>
              <a:spcBef>
                <a:spcPct val="0"/>
              </a:spcBef>
            </a:pPr>
            <a:r>
              <a:rPr lang="en-US" sz="2499" spc="-37">
                <a:solidFill>
                  <a:srgbClr val="EDEDED"/>
                </a:solidFill>
                <a:latin typeface="TT Interphases"/>
                <a:ea typeface="TT Interphases"/>
                <a:cs typeface="TT Interphases"/>
                <a:sym typeface="TT Interphases"/>
              </a:rPr>
              <a:t>Cont</a:t>
            </a:r>
            <a:r>
              <a:rPr lang="en-US" sz="2499" spc="-37" strike="noStrike" u="none">
                <a:solidFill>
                  <a:srgbClr val="EDEDED"/>
                </a:solidFill>
                <a:latin typeface="TT Interphases"/>
                <a:ea typeface="TT Interphases"/>
                <a:cs typeface="TT Interphases"/>
                <a:sym typeface="TT Interphases"/>
              </a:rPr>
              <a:t>ains information on potential exoplanets detected by NASA missions, including orbital period, transit depth, and planetary radius.</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817435" y="5370891"/>
            <a:ext cx="358791" cy="358791"/>
          </a:xfrm>
          <a:custGeom>
            <a:avLst/>
            <a:gdLst/>
            <a:ahLst/>
            <a:cxnLst/>
            <a:rect r="r" b="b" t="t" l="l"/>
            <a:pathLst>
              <a:path h="358791" w="358791">
                <a:moveTo>
                  <a:pt x="0" y="0"/>
                </a:moveTo>
                <a:lnTo>
                  <a:pt x="358791" y="0"/>
                </a:lnTo>
                <a:lnTo>
                  <a:pt x="358791" y="358792"/>
                </a:lnTo>
                <a:lnTo>
                  <a:pt x="0" y="358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282958" y="1452268"/>
            <a:ext cx="627613" cy="627613"/>
          </a:xfrm>
          <a:custGeom>
            <a:avLst/>
            <a:gdLst/>
            <a:ahLst/>
            <a:cxnLst/>
            <a:rect r="r" b="b" t="t" l="l"/>
            <a:pathLst>
              <a:path h="627613" w="627613">
                <a:moveTo>
                  <a:pt x="0" y="0"/>
                </a:moveTo>
                <a:lnTo>
                  <a:pt x="627613" y="0"/>
                </a:lnTo>
                <a:lnTo>
                  <a:pt x="627613" y="627613"/>
                </a:lnTo>
                <a:lnTo>
                  <a:pt x="0" y="6276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779503" y="7812724"/>
            <a:ext cx="358791" cy="358791"/>
          </a:xfrm>
          <a:custGeom>
            <a:avLst/>
            <a:gdLst/>
            <a:ahLst/>
            <a:cxnLst/>
            <a:rect r="r" b="b" t="t" l="l"/>
            <a:pathLst>
              <a:path h="358791" w="358791">
                <a:moveTo>
                  <a:pt x="0" y="0"/>
                </a:moveTo>
                <a:lnTo>
                  <a:pt x="358791" y="0"/>
                </a:lnTo>
                <a:lnTo>
                  <a:pt x="358791" y="358792"/>
                </a:lnTo>
                <a:lnTo>
                  <a:pt x="0" y="358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962893" y="8451291"/>
            <a:ext cx="627613" cy="627613"/>
          </a:xfrm>
          <a:custGeom>
            <a:avLst/>
            <a:gdLst/>
            <a:ahLst/>
            <a:cxnLst/>
            <a:rect r="r" b="b" t="t" l="l"/>
            <a:pathLst>
              <a:path h="627613" w="627613">
                <a:moveTo>
                  <a:pt x="0" y="0"/>
                </a:moveTo>
                <a:lnTo>
                  <a:pt x="627613" y="0"/>
                </a:lnTo>
                <a:lnTo>
                  <a:pt x="627613" y="627613"/>
                </a:lnTo>
                <a:lnTo>
                  <a:pt x="0" y="6276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2863921">
            <a:off x="14730964" y="5569652"/>
            <a:ext cx="2461417" cy="1283604"/>
          </a:xfrm>
          <a:custGeom>
            <a:avLst/>
            <a:gdLst/>
            <a:ahLst/>
            <a:cxnLst/>
            <a:rect r="r" b="b" t="t" l="l"/>
            <a:pathLst>
              <a:path h="1283604" w="2461417">
                <a:moveTo>
                  <a:pt x="0" y="0"/>
                </a:moveTo>
                <a:lnTo>
                  <a:pt x="2461418" y="0"/>
                </a:lnTo>
                <a:lnTo>
                  <a:pt x="2461418" y="1283605"/>
                </a:lnTo>
                <a:lnTo>
                  <a:pt x="0" y="1283605"/>
                </a:lnTo>
                <a:lnTo>
                  <a:pt x="0" y="0"/>
                </a:lnTo>
                <a:close/>
              </a:path>
            </a:pathLst>
          </a:custGeom>
          <a:blipFill>
            <a:blip r:embed="rId5"/>
            <a:stretch>
              <a:fillRect l="0" t="0" r="0" b="0"/>
            </a:stretch>
          </a:blipFill>
        </p:spPr>
      </p:sp>
      <p:sp>
        <p:nvSpPr>
          <p:cNvPr name="Freeform 8" id="8"/>
          <p:cNvSpPr/>
          <p:nvPr/>
        </p:nvSpPr>
        <p:spPr>
          <a:xfrm flipH="false" flipV="false" rot="-1313946">
            <a:off x="14215748" y="917500"/>
            <a:ext cx="8144504" cy="8144504"/>
          </a:xfrm>
          <a:custGeom>
            <a:avLst/>
            <a:gdLst/>
            <a:ahLst/>
            <a:cxnLst/>
            <a:rect r="r" b="b" t="t" l="l"/>
            <a:pathLst>
              <a:path h="8144504" w="8144504">
                <a:moveTo>
                  <a:pt x="0" y="0"/>
                </a:moveTo>
                <a:lnTo>
                  <a:pt x="8144504" y="0"/>
                </a:lnTo>
                <a:lnTo>
                  <a:pt x="8144504" y="8144504"/>
                </a:lnTo>
                <a:lnTo>
                  <a:pt x="0" y="81445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169814" y="1788318"/>
            <a:ext cx="12439698" cy="2353946"/>
          </a:xfrm>
          <a:prstGeom prst="rect">
            <a:avLst/>
          </a:prstGeom>
        </p:spPr>
        <p:txBody>
          <a:bodyPr anchor="t" rtlCol="false" tIns="0" lIns="0" bIns="0" rIns="0">
            <a:spAutoFit/>
          </a:bodyPr>
          <a:lstStyle/>
          <a:p>
            <a:pPr algn="ctr">
              <a:lnSpc>
                <a:spcPts val="7820"/>
              </a:lnSpc>
            </a:pPr>
            <a:r>
              <a:rPr lang="en-US" b="true" sz="9200" spc="-460">
                <a:solidFill>
                  <a:srgbClr val="FFFFFF"/>
                </a:solidFill>
                <a:latin typeface="Helvetica World Bold"/>
                <a:ea typeface="Helvetica World Bold"/>
                <a:cs typeface="Helvetica World Bold"/>
                <a:sym typeface="Helvetica World Bold"/>
              </a:rPr>
              <a:t>Final Summary &amp; Future Direction</a:t>
            </a:r>
          </a:p>
        </p:txBody>
      </p:sp>
      <p:sp>
        <p:nvSpPr>
          <p:cNvPr name="TextBox 10" id="10"/>
          <p:cNvSpPr txBox="true"/>
          <p:nvPr/>
        </p:nvSpPr>
        <p:spPr>
          <a:xfrm rot="0">
            <a:off x="3528767" y="4740575"/>
            <a:ext cx="11130194" cy="3660449"/>
          </a:xfrm>
          <a:prstGeom prst="rect">
            <a:avLst/>
          </a:prstGeom>
        </p:spPr>
        <p:txBody>
          <a:bodyPr anchor="t" rtlCol="false" tIns="0" lIns="0" bIns="0" rIns="0">
            <a:spAutoFit/>
          </a:bodyPr>
          <a:lstStyle/>
          <a:p>
            <a:pPr algn="ctr">
              <a:lnSpc>
                <a:spcPts val="3608"/>
              </a:lnSpc>
            </a:pPr>
            <a:r>
              <a:rPr lang="en-US" sz="2775" spc="-41">
                <a:solidFill>
                  <a:srgbClr val="EDEDED"/>
                </a:solidFill>
                <a:latin typeface="TT Interphases"/>
                <a:ea typeface="TT Interphases"/>
                <a:cs typeface="TT Interphases"/>
                <a:sym typeface="TT Interphases"/>
              </a:rPr>
              <a:t>Our team, Alex AI, developed an Enhanced Unified Exoplanet Detection Model with a future plan to integrate a full GUI for real-time analysis and visualization. This solution was designed to tackle NASA’s exoplanet classification challenge by leveraging multiple machine learning models in one ensemble. The model currently achieves an overall accuracy of about 96%, proving its high potential to identify true exoplanets. With the planned GUI, the model will become more user-friendly and practical for scientists and researchers.</a:t>
            </a:r>
          </a:p>
        </p:txBody>
      </p:sp>
      <p:sp>
        <p:nvSpPr>
          <p:cNvPr name="Freeform 11" id="11"/>
          <p:cNvSpPr/>
          <p:nvPr/>
        </p:nvSpPr>
        <p:spPr>
          <a:xfrm flipH="false" flipV="false" rot="-1313946">
            <a:off x="15570147" y="2086086"/>
            <a:ext cx="5636036" cy="5657251"/>
          </a:xfrm>
          <a:custGeom>
            <a:avLst/>
            <a:gdLst/>
            <a:ahLst/>
            <a:cxnLst/>
            <a:rect r="r" b="b" t="t" l="l"/>
            <a:pathLst>
              <a:path h="5657251" w="5636036">
                <a:moveTo>
                  <a:pt x="0" y="0"/>
                </a:moveTo>
                <a:lnTo>
                  <a:pt x="5636036" y="0"/>
                </a:lnTo>
                <a:lnTo>
                  <a:pt x="5636036" y="5657251"/>
                </a:lnTo>
                <a:lnTo>
                  <a:pt x="0" y="56572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5400000">
            <a:off x="15619876" y="2127627"/>
            <a:ext cx="5506815" cy="5527543"/>
          </a:xfrm>
          <a:custGeom>
            <a:avLst/>
            <a:gdLst/>
            <a:ahLst/>
            <a:cxnLst/>
            <a:rect r="r" b="b" t="t" l="l"/>
            <a:pathLst>
              <a:path h="5527543" w="5506815">
                <a:moveTo>
                  <a:pt x="5506815" y="0"/>
                </a:moveTo>
                <a:lnTo>
                  <a:pt x="0" y="0"/>
                </a:lnTo>
                <a:lnTo>
                  <a:pt x="0" y="5527544"/>
                </a:lnTo>
                <a:lnTo>
                  <a:pt x="5506815" y="5527544"/>
                </a:lnTo>
                <a:lnTo>
                  <a:pt x="550681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028700" y="6706702"/>
            <a:ext cx="1687969" cy="1694323"/>
          </a:xfrm>
          <a:custGeom>
            <a:avLst/>
            <a:gdLst/>
            <a:ahLst/>
            <a:cxnLst/>
            <a:rect r="r" b="b" t="t" l="l"/>
            <a:pathLst>
              <a:path h="1694323" w="1687969">
                <a:moveTo>
                  <a:pt x="0" y="0"/>
                </a:moveTo>
                <a:lnTo>
                  <a:pt x="1687969" y="0"/>
                </a:lnTo>
                <a:lnTo>
                  <a:pt x="1687969" y="1694323"/>
                </a:lnTo>
                <a:lnTo>
                  <a:pt x="0" y="1694323"/>
                </a:lnTo>
                <a:lnTo>
                  <a:pt x="0" y="0"/>
                </a:lnTo>
                <a:close/>
              </a:path>
            </a:pathLst>
          </a:custGeom>
          <a:blipFill>
            <a:blip r:embed="rId12">
              <a:alphaModFix amt="25000"/>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4" id="14"/>
          <p:cNvSpPr txBox="true"/>
          <p:nvPr/>
        </p:nvSpPr>
        <p:spPr>
          <a:xfrm rot="0">
            <a:off x="2924151" y="9650404"/>
            <a:ext cx="12439698" cy="384200"/>
          </a:xfrm>
          <a:prstGeom prst="rect">
            <a:avLst/>
          </a:prstGeom>
        </p:spPr>
        <p:txBody>
          <a:bodyPr anchor="t" rtlCol="false" tIns="0" lIns="0" bIns="0" rIns="0">
            <a:spAutoFit/>
          </a:bodyPr>
          <a:lstStyle/>
          <a:p>
            <a:pPr algn="ctr">
              <a:lnSpc>
                <a:spcPts val="2465"/>
              </a:lnSpc>
            </a:pPr>
            <a:r>
              <a:rPr lang="en-US" sz="2900" b="true">
                <a:solidFill>
                  <a:srgbClr val="A373F1"/>
                </a:solidFill>
                <a:latin typeface="Helvetica World Bold"/>
                <a:ea typeface="Helvetica World Bold"/>
                <a:cs typeface="Helvetica World Bold"/>
                <a:sym typeface="Helvetica World Bold"/>
              </a:rPr>
              <a:t>ALEX AI</a:t>
            </a:r>
            <a:r>
              <a:rPr lang="en-US" sz="2900" b="true">
                <a:solidFill>
                  <a:srgbClr val="FFFFFF"/>
                </a:solidFill>
                <a:latin typeface="Helvetica World Bold"/>
                <a:ea typeface="Helvetica World Bold"/>
                <a:cs typeface="Helvetica World Bold"/>
                <a:sym typeface="Helvetica World Bold"/>
              </a:rPr>
              <a:t> TEAM</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DAGzzsdsSFA</dc:identifier>
  <dcterms:modified xsi:type="dcterms:W3CDTF">2011-08-01T06:04:30Z</dcterms:modified>
  <cp:revision>1</cp:revision>
  <dc:title>Alex AI Presentation</dc:title>
</cp:coreProperties>
</file>